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25"/>
  </p:notesMasterIdLst>
  <p:handoutMasterIdLst>
    <p:handoutMasterId r:id="rId26"/>
  </p:handoutMasterIdLst>
  <p:sldIdLst>
    <p:sldId id="783" r:id="rId2"/>
    <p:sldId id="765" r:id="rId3"/>
    <p:sldId id="795" r:id="rId4"/>
    <p:sldId id="793" r:id="rId5"/>
    <p:sldId id="803" r:id="rId6"/>
    <p:sldId id="842" r:id="rId7"/>
    <p:sldId id="843" r:id="rId8"/>
    <p:sldId id="853" r:id="rId9"/>
    <p:sldId id="866" r:id="rId10"/>
    <p:sldId id="868" r:id="rId11"/>
    <p:sldId id="870" r:id="rId12"/>
    <p:sldId id="876" r:id="rId13"/>
    <p:sldId id="838" r:id="rId14"/>
    <p:sldId id="863" r:id="rId15"/>
    <p:sldId id="892" r:id="rId16"/>
    <p:sldId id="858" r:id="rId17"/>
    <p:sldId id="877" r:id="rId18"/>
    <p:sldId id="886" r:id="rId19"/>
    <p:sldId id="882" r:id="rId20"/>
    <p:sldId id="884" r:id="rId21"/>
    <p:sldId id="880" r:id="rId22"/>
    <p:sldId id="898" r:id="rId23"/>
    <p:sldId id="763" r:id="rId24"/>
  </p:sldIdLst>
  <p:sldSz cx="12192000" cy="6858000"/>
  <p:notesSz cx="6797675" cy="9926638"/>
  <p:defaultTextStyle>
    <a:defPPr>
      <a:defRPr lang="ro-R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1">
          <p15:clr>
            <a:srgbClr val="A4A3A4"/>
          </p15:clr>
        </p15:guide>
        <p15:guide id="2" pos="2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o Camacho Izquier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08E"/>
    <a:srgbClr val="5BD8FF"/>
    <a:srgbClr val="264DF4"/>
    <a:srgbClr val="BACD02"/>
    <a:srgbClr val="00B1EB"/>
    <a:srgbClr val="81E1FF"/>
    <a:srgbClr val="26348C"/>
    <a:srgbClr val="CFD5EA"/>
    <a:srgbClr val="597FCB"/>
    <a:srgbClr val="609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95501" autoAdjust="0"/>
  </p:normalViewPr>
  <p:slideViewPr>
    <p:cSldViewPr snapToGrid="0" snapToObjects="1">
      <p:cViewPr varScale="1">
        <p:scale>
          <a:sx n="91" d="100"/>
          <a:sy n="91" d="100"/>
        </p:scale>
        <p:origin x="480" y="84"/>
      </p:cViewPr>
      <p:guideLst>
        <p:guide orient="horz" pos="601"/>
        <p:guide pos="2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700373375020992E-2"/>
          <c:y val="3.9320808693142299E-2"/>
          <c:w val="0.76428256887550783"/>
          <c:h val="0.845231841997310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Hoja2!$B$4</c:f>
              <c:strCache>
                <c:ptCount val="1"/>
                <c:pt idx="0">
                  <c:v>ESTUDIO DE MERCADO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8149741194399411E-3"/>
                  <c:y val="-1.5951595574047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6E-4065-879C-2A4DCCC5B5BE}"/>
                </c:ext>
              </c:extLst>
            </c:dLbl>
            <c:dLbl>
              <c:idx val="2"/>
              <c:layout>
                <c:manualLayout>
                  <c:x val="4.6257562838349486E-3"/>
                  <c:y val="-3.1903191148095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6E-4065-879C-2A4DCCC5B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Hoja2!$C$3:$E$3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Hoja2!$C$4:$E$4</c:f>
              <c:numCache>
                <c:formatCode>General</c:formatCode>
                <c:ptCount val="3"/>
                <c:pt idx="0">
                  <c:v>66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E-4065-879C-2A4DCCC5B5BE}"/>
            </c:ext>
          </c:extLst>
        </c:ser>
        <c:ser>
          <c:idx val="1"/>
          <c:order val="1"/>
          <c:tx>
            <c:strRef>
              <c:f>Hoja2!$B$5</c:f>
              <c:strCache>
                <c:ptCount val="1"/>
                <c:pt idx="0">
                  <c:v>CERTIFICACION PRESUPUESTAL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2142685673781829E-3"/>
                  <c:y val="-1.914191468885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6E-4065-879C-2A4DCCC5B5BE}"/>
                </c:ext>
              </c:extLst>
            </c:dLbl>
            <c:dLbl>
              <c:idx val="1"/>
              <c:layout>
                <c:manualLayout>
                  <c:x val="9.94282970780504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E-4065-879C-2A4DCCC5B5BE}"/>
                </c:ext>
              </c:extLst>
            </c:dLbl>
            <c:dLbl>
              <c:idx val="2"/>
              <c:layout>
                <c:manualLayout>
                  <c:x val="6.93863442575242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6E-4065-879C-2A4DCCC5B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Hoja2!$C$3:$E$3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Hoja2!$C$5:$E$5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6E-4065-879C-2A4DCCC5B5BE}"/>
            </c:ext>
          </c:extLst>
        </c:ser>
        <c:ser>
          <c:idx val="2"/>
          <c:order val="2"/>
          <c:tx>
            <c:strRef>
              <c:f>Hoja2!$B$6</c:f>
              <c:strCache>
                <c:ptCount val="1"/>
                <c:pt idx="0">
                  <c:v>APROBACION EXPEDIENTE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2428537134756593E-3"/>
                  <c:y val="-2.2332233803666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6E-4065-879C-2A4DCCC5B5BE}"/>
                </c:ext>
              </c:extLst>
            </c:dLbl>
            <c:dLbl>
              <c:idx val="1"/>
              <c:layout>
                <c:manualLayout>
                  <c:x val="1.1564390709587372E-2"/>
                  <c:y val="-3.1903191148096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6E-4065-879C-2A4DCCC5B5BE}"/>
                </c:ext>
              </c:extLst>
            </c:dLbl>
            <c:dLbl>
              <c:idx val="2"/>
              <c:layout>
                <c:manualLayout>
                  <c:x val="6.9386344257523378E-3"/>
                  <c:y val="-1.169770162145429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6E-4065-879C-2A4DCCC5B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Hoja2!$C$3:$E$3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Hoja2!$C$6:$E$6</c:f>
              <c:numCache>
                <c:formatCode>General</c:formatCode>
                <c:ptCount val="3"/>
                <c:pt idx="0">
                  <c:v>15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6E-4065-879C-2A4DCCC5B5BE}"/>
            </c:ext>
          </c:extLst>
        </c:ser>
        <c:ser>
          <c:idx val="3"/>
          <c:order val="3"/>
          <c:tx>
            <c:strRef>
              <c:f>Hoja2!$B$7</c:f>
              <c:strCache>
                <c:ptCount val="1"/>
                <c:pt idx="0">
                  <c:v>DESIGNACION DE COMITÉ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7285598927990085E-3"/>
                  <c:y val="-9.5709573444286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6E-4065-879C-2A4DCCC5B5BE}"/>
                </c:ext>
              </c:extLst>
            </c:dLbl>
            <c:dLbl>
              <c:idx val="1"/>
              <c:layout>
                <c:manualLayout>
                  <c:x val="3.4693172128762114E-3"/>
                  <c:y val="-3.1903191148096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6E-4065-879C-2A4DCCC5B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Hoja2!$C$3:$E$3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Hoja2!$C$7:$E$7</c:f>
              <c:numCache>
                <c:formatCode>General</c:formatCode>
                <c:ptCount val="3"/>
                <c:pt idx="0">
                  <c:v>74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06E-4065-879C-2A4DCCC5B5BE}"/>
            </c:ext>
          </c:extLst>
        </c:ser>
        <c:ser>
          <c:idx val="4"/>
          <c:order val="4"/>
          <c:tx>
            <c:strRef>
              <c:f>Hoja2!$B$8</c:f>
              <c:strCache>
                <c:ptCount val="1"/>
                <c:pt idx="0">
                  <c:v>INSTALACIÓN Y ELABORACIÓN DE BASES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9714148539025463E-3"/>
                  <c:y val="-6.380638229619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06E-4065-879C-2A4DCCC5B5BE}"/>
                </c:ext>
              </c:extLst>
            </c:dLbl>
            <c:dLbl>
              <c:idx val="2"/>
              <c:layout>
                <c:manualLayout>
                  <c:x val="8.6999759943293641E-3"/>
                  <c:y val="-9.5709573444286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06E-4065-879C-2A4DCCC5B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Hoja2!$C$3:$E$3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Hoja2!$C$8:$E$8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06E-4065-879C-2A4DCCC5B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-702212608"/>
        <c:axId val="-702207712"/>
        <c:axId val="0"/>
      </c:bar3DChart>
      <c:catAx>
        <c:axId val="-7022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702207712"/>
        <c:crosses val="autoZero"/>
        <c:auto val="1"/>
        <c:lblAlgn val="ctr"/>
        <c:lblOffset val="100"/>
        <c:noMultiLvlLbl val="0"/>
      </c:catAx>
      <c:valAx>
        <c:axId val="-70220771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 dirty="0"/>
                  <a:t>N° de días</a:t>
                </a:r>
              </a:p>
            </c:rich>
          </c:tx>
          <c:layout>
            <c:manualLayout>
              <c:xMode val="edge"/>
              <c:yMode val="edge"/>
              <c:x val="7.9151425042533283E-3"/>
              <c:y val="0.397163077808868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7022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70307998879617"/>
          <c:y val="0.24401143189309268"/>
          <c:w val="0.23014048094024506"/>
          <c:h val="0.36522245693257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0916406107233"/>
          <c:y val="2.1267806369040101E-2"/>
          <c:w val="0.83948082072716412"/>
          <c:h val="0.80355023563013783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Inversión (millones)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  <a:tailEnd type="oval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95746907256265E-2"/>
                  <c:y val="-7.477144733279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97-4456-A07B-84625C75389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C0-4B53-8511-EEC1F64A854B}"/>
                </c:ext>
              </c:extLst>
            </c:dLbl>
            <c:dLbl>
              <c:idx val="2"/>
              <c:layout>
                <c:manualLayout>
                  <c:x val="-3.7307125654572296E-2"/>
                  <c:y val="-7.2107879082734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C0-4B53-8511-EEC1F64A85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7-4456-A07B-84625C753893}"/>
                </c:ext>
              </c:extLst>
            </c:dLbl>
            <c:dLbl>
              <c:idx val="4"/>
              <c:layout>
                <c:manualLayout>
                  <c:x val="-3.5611087507908611E-2"/>
                  <c:y val="-6.874715999442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C0-4B53-8511-EEC1F64A854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97-4456-A07B-84625C753893}"/>
                </c:ext>
              </c:extLst>
            </c:dLbl>
            <c:dLbl>
              <c:idx val="6"/>
              <c:layout>
                <c:manualLayout>
                  <c:x val="-3.6524277012184005E-2"/>
                  <c:y val="-7.154042782305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C0-4B53-8511-EEC1F64A854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97-4456-A07B-84625C753893}"/>
                </c:ext>
              </c:extLst>
            </c:dLbl>
            <c:dLbl>
              <c:idx val="8"/>
              <c:layout>
                <c:manualLayout>
                  <c:x val="-3.5457803083347082E-2"/>
                  <c:y val="-7.5342791147584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C0-4B53-8511-EEC1F64A854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97-4456-A07B-84625C753893}"/>
                </c:ext>
              </c:extLst>
            </c:dLbl>
            <c:dLbl>
              <c:idx val="10"/>
              <c:layout>
                <c:manualLayout>
                  <c:x val="-3.6313177423039744E-2"/>
                  <c:y val="-7.870378429233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97-4456-A07B-84625C75389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97-4456-A07B-84625C753893}"/>
                </c:ext>
              </c:extLst>
            </c:dLbl>
            <c:dLbl>
              <c:idx val="12"/>
              <c:layout>
                <c:manualLayout>
                  <c:x val="-3.5476640016126555E-2"/>
                  <c:y val="-7.5083259176104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97-4456-A07B-84625C753893}"/>
                </c:ext>
              </c:extLst>
            </c:dLbl>
            <c:dLbl>
              <c:idx val="13"/>
              <c:layout>
                <c:manualLayout>
                  <c:x val="-3.5237220835300474E-2"/>
                  <c:y val="-0.108312918387544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97-4456-A07B-84625C753893}"/>
                </c:ext>
              </c:extLst>
            </c:dLbl>
            <c:dLbl>
              <c:idx val="14"/>
              <c:layout>
                <c:manualLayout>
                  <c:x val="-4.2119470969652989E-2"/>
                  <c:y val="-0.174459810594446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C97-4456-A07B-84625C75389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C97-4456-A07B-84625C753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tailEnd type="oval"/>
                    </a:ln>
                    <a:effectLst/>
                  </c:spPr>
                </c15:leaderLines>
              </c:ext>
            </c:extLst>
          </c:dLbls>
          <c:cat>
            <c:numRef>
              <c:f>Hoja1!$B$1:$Q$1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Hoja1!$B$2:$Q$2</c:f>
              <c:numCache>
                <c:formatCode>[$S/-280A]\ #,##0.00</c:formatCode>
                <c:ptCount val="16"/>
                <c:pt idx="0">
                  <c:v>259.69</c:v>
                </c:pt>
                <c:pt idx="1">
                  <c:v>269.14</c:v>
                </c:pt>
                <c:pt idx="2">
                  <c:v>302.08</c:v>
                </c:pt>
                <c:pt idx="3">
                  <c:v>361.01</c:v>
                </c:pt>
                <c:pt idx="4">
                  <c:v>434</c:v>
                </c:pt>
                <c:pt idx="5">
                  <c:v>499.5</c:v>
                </c:pt>
                <c:pt idx="6">
                  <c:v>506.60432711221199</c:v>
                </c:pt>
                <c:pt idx="7">
                  <c:v>578.861330019295</c:v>
                </c:pt>
                <c:pt idx="8">
                  <c:v>699.53479630900006</c:v>
                </c:pt>
                <c:pt idx="9">
                  <c:v>732.50379613277084</c:v>
                </c:pt>
                <c:pt idx="10">
                  <c:v>819.31</c:v>
                </c:pt>
                <c:pt idx="11">
                  <c:v>889.91</c:v>
                </c:pt>
                <c:pt idx="12">
                  <c:v>922.96</c:v>
                </c:pt>
                <c:pt idx="13">
                  <c:v>995.99</c:v>
                </c:pt>
                <c:pt idx="14">
                  <c:v>1002.55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C97-4456-A07B-84625C753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702209888"/>
        <c:axId val="-691345904"/>
      </c:lineChart>
      <c:catAx>
        <c:axId val="-7022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691345904"/>
        <c:crosses val="autoZero"/>
        <c:auto val="1"/>
        <c:lblAlgn val="ctr"/>
        <c:lblOffset val="100"/>
        <c:noMultiLvlLbl val="0"/>
      </c:catAx>
      <c:valAx>
        <c:axId val="-691345904"/>
        <c:scaling>
          <c:orientation val="minMax"/>
          <c:max val="1500"/>
          <c:min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dirty="0"/>
                  <a:t>CONSUMO anual (millones)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[$S/-280A]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70220988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E47E1-DF46-4FB8-A9CD-22E5E0388351}" type="doc">
      <dgm:prSet loTypeId="urn:microsoft.com/office/officeart/2005/8/layout/balance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E9288BB7-A6C5-4AE8-83A6-9C3FB5D7E8B9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s-PE" b="1" dirty="0">
              <a:solidFill>
                <a:srgbClr val="FFFFFF"/>
              </a:solidFill>
            </a:rPr>
            <a:t>EsSalud</a:t>
          </a:r>
        </a:p>
        <a:p>
          <a:endParaRPr lang="es-PE" b="1" dirty="0">
            <a:solidFill>
              <a:srgbClr val="FFFFFF"/>
            </a:solidFill>
          </a:endParaRPr>
        </a:p>
      </dgm:t>
    </dgm:pt>
    <dgm:pt modelId="{5122369E-DBAB-45A6-85F2-EDB8B3650503}" type="parTrans" cxnId="{DC8C7634-E2B8-442A-AB11-FCF222FD9734}">
      <dgm:prSet/>
      <dgm:spPr/>
      <dgm:t>
        <a:bodyPr/>
        <a:lstStyle/>
        <a:p>
          <a:endParaRPr lang="es-PE"/>
        </a:p>
      </dgm:t>
    </dgm:pt>
    <dgm:pt modelId="{2C282288-41C2-4195-994C-4740B55BD113}" type="sibTrans" cxnId="{DC8C7634-E2B8-442A-AB11-FCF222FD9734}">
      <dgm:prSet/>
      <dgm:spPr/>
      <dgm:t>
        <a:bodyPr/>
        <a:lstStyle/>
        <a:p>
          <a:endParaRPr lang="es-PE"/>
        </a:p>
      </dgm:t>
    </dgm:pt>
    <dgm:pt modelId="{38C16685-7646-4BA8-AC8D-850ACD840BE2}">
      <dgm:prSet phldrT="[Texto]"/>
      <dgm:spPr>
        <a:solidFill>
          <a:srgbClr val="2755F4"/>
        </a:solidFill>
        <a:effectLst/>
      </dgm:spPr>
      <dgm:t>
        <a:bodyPr/>
        <a:lstStyle/>
        <a:p>
          <a:r>
            <a:rPr lang="es-PE" dirty="0"/>
            <a:t>Basado en la atención</a:t>
          </a:r>
        </a:p>
      </dgm:t>
    </dgm:pt>
    <dgm:pt modelId="{7F7ECCCA-FF28-4830-B0D8-3365029F8012}" type="parTrans" cxnId="{C3399DA5-4043-4BDB-A50F-9D9929D689DD}">
      <dgm:prSet/>
      <dgm:spPr/>
      <dgm:t>
        <a:bodyPr/>
        <a:lstStyle/>
        <a:p>
          <a:endParaRPr lang="es-PE"/>
        </a:p>
      </dgm:t>
    </dgm:pt>
    <dgm:pt modelId="{023D4A0E-8B92-4721-BD1B-03F93EFB6752}" type="sibTrans" cxnId="{C3399DA5-4043-4BDB-A50F-9D9929D689DD}">
      <dgm:prSet/>
      <dgm:spPr/>
      <dgm:t>
        <a:bodyPr/>
        <a:lstStyle/>
        <a:p>
          <a:endParaRPr lang="es-PE"/>
        </a:p>
      </dgm:t>
    </dgm:pt>
    <dgm:pt modelId="{CCF37504-1B3C-4ED3-AB3F-F0B43DAC31A5}">
      <dgm:prSet phldrT="[Texto]"/>
      <dgm:spPr>
        <a:solidFill>
          <a:srgbClr val="92D050"/>
        </a:solidFill>
        <a:effectLst/>
      </dgm:spPr>
      <dgm:t>
        <a:bodyPr/>
        <a:lstStyle/>
        <a:p>
          <a:r>
            <a:rPr lang="es-PE" dirty="0"/>
            <a:t>Principalmente</a:t>
          </a:r>
          <a:r>
            <a:rPr lang="es-PE" baseline="0" dirty="0"/>
            <a:t> recuperativo</a:t>
          </a:r>
          <a:endParaRPr lang="es-PE" dirty="0"/>
        </a:p>
      </dgm:t>
    </dgm:pt>
    <dgm:pt modelId="{6DC15FE3-23C7-4C7D-953A-7B64B929E27F}" type="parTrans" cxnId="{039A4A0C-E57A-49D9-9250-99E85A14CFBC}">
      <dgm:prSet/>
      <dgm:spPr/>
      <dgm:t>
        <a:bodyPr/>
        <a:lstStyle/>
        <a:p>
          <a:endParaRPr lang="es-PE"/>
        </a:p>
      </dgm:t>
    </dgm:pt>
    <dgm:pt modelId="{9C04C096-067D-40F3-94D0-E8A2F5C871A3}" type="sibTrans" cxnId="{039A4A0C-E57A-49D9-9250-99E85A14CFBC}">
      <dgm:prSet/>
      <dgm:spPr/>
      <dgm:t>
        <a:bodyPr/>
        <a:lstStyle/>
        <a:p>
          <a:endParaRPr lang="es-PE"/>
        </a:p>
      </dgm:t>
    </dgm:pt>
    <dgm:pt modelId="{6A1435BD-F7A2-40C7-B097-E8AF16DCCB0B}">
      <dgm:prSet phldrT="[Texto]" custT="1"/>
      <dgm:spPr>
        <a:solidFill>
          <a:srgbClr val="0057B9"/>
        </a:solidFill>
      </dgm:spPr>
      <dgm:t>
        <a:bodyPr/>
        <a:lstStyle/>
        <a:p>
          <a:r>
            <a:rPr lang="es-PE" sz="2100" b="1" dirty="0">
              <a:solidFill>
                <a:schemeClr val="bg1"/>
              </a:solidFill>
            </a:rPr>
            <a:t>EsSalud</a:t>
          </a:r>
        </a:p>
        <a:p>
          <a:endParaRPr lang="es-PE" sz="2100" b="1" dirty="0">
            <a:solidFill>
              <a:schemeClr val="bg1"/>
            </a:solidFill>
          </a:endParaRPr>
        </a:p>
      </dgm:t>
    </dgm:pt>
    <dgm:pt modelId="{E8DE5DF9-C650-461A-93DC-D7350C709206}" type="parTrans" cxnId="{C885B91F-032D-4393-BBA6-BC03BFF03A7A}">
      <dgm:prSet/>
      <dgm:spPr/>
      <dgm:t>
        <a:bodyPr/>
        <a:lstStyle/>
        <a:p>
          <a:endParaRPr lang="es-PE"/>
        </a:p>
      </dgm:t>
    </dgm:pt>
    <dgm:pt modelId="{0396CA63-20B5-4BCD-AFC0-DE8BD69C8CC3}" type="sibTrans" cxnId="{C885B91F-032D-4393-BBA6-BC03BFF03A7A}">
      <dgm:prSet/>
      <dgm:spPr/>
      <dgm:t>
        <a:bodyPr/>
        <a:lstStyle/>
        <a:p>
          <a:endParaRPr lang="es-PE"/>
        </a:p>
      </dgm:t>
    </dgm:pt>
    <dgm:pt modelId="{E54B9D52-5509-48C1-9DBB-83D54A3A0AE6}">
      <dgm:prSet phldrT="[Texto]"/>
      <dgm:spPr>
        <a:solidFill>
          <a:srgbClr val="022856"/>
        </a:solidFill>
        <a:effectLst/>
      </dgm:spPr>
      <dgm:t>
        <a:bodyPr/>
        <a:lstStyle/>
        <a:p>
          <a:r>
            <a:rPr lang="es-PE" dirty="0"/>
            <a:t>Basado en el cuidado y autocuidado</a:t>
          </a:r>
        </a:p>
      </dgm:t>
    </dgm:pt>
    <dgm:pt modelId="{B84AA25F-4F24-45B3-92CC-FC1C94CC54B4}" type="parTrans" cxnId="{D5544251-E233-4695-851D-219247C71BE4}">
      <dgm:prSet/>
      <dgm:spPr/>
      <dgm:t>
        <a:bodyPr/>
        <a:lstStyle/>
        <a:p>
          <a:endParaRPr lang="es-PE"/>
        </a:p>
      </dgm:t>
    </dgm:pt>
    <dgm:pt modelId="{D16465E0-565D-4100-B633-476F7103C2D9}" type="sibTrans" cxnId="{D5544251-E233-4695-851D-219247C71BE4}">
      <dgm:prSet/>
      <dgm:spPr/>
      <dgm:t>
        <a:bodyPr/>
        <a:lstStyle/>
        <a:p>
          <a:endParaRPr lang="es-PE"/>
        </a:p>
      </dgm:t>
    </dgm:pt>
    <dgm:pt modelId="{A3D9B8DE-581E-438B-8D19-D52AB46D27F7}">
      <dgm:prSet phldrT="[Texto]"/>
      <dgm:spPr>
        <a:solidFill>
          <a:srgbClr val="006FB9"/>
        </a:solidFill>
        <a:effectLst/>
      </dgm:spPr>
      <dgm:t>
        <a:bodyPr/>
        <a:lstStyle/>
        <a:p>
          <a:r>
            <a:rPr lang="es-PE" dirty="0"/>
            <a:t>Primordialmente prevención y promoción</a:t>
          </a:r>
        </a:p>
      </dgm:t>
    </dgm:pt>
    <dgm:pt modelId="{4E22E489-85E4-4187-847E-2FC529735FAF}" type="parTrans" cxnId="{6EE7225D-ACDC-4E66-995E-8A92BD258349}">
      <dgm:prSet/>
      <dgm:spPr/>
      <dgm:t>
        <a:bodyPr/>
        <a:lstStyle/>
        <a:p>
          <a:endParaRPr lang="es-PE"/>
        </a:p>
      </dgm:t>
    </dgm:pt>
    <dgm:pt modelId="{07E6ED20-A326-4439-BB53-C02EC2FB2F95}" type="sibTrans" cxnId="{6EE7225D-ACDC-4E66-995E-8A92BD258349}">
      <dgm:prSet/>
      <dgm:spPr/>
      <dgm:t>
        <a:bodyPr/>
        <a:lstStyle/>
        <a:p>
          <a:endParaRPr lang="es-PE"/>
        </a:p>
      </dgm:t>
    </dgm:pt>
    <dgm:pt modelId="{444EB022-E3B2-416D-88E8-617863BA645C}">
      <dgm:prSet phldrT="[Texto]"/>
      <dgm:spPr>
        <a:solidFill>
          <a:srgbClr val="F0E500"/>
        </a:solidFill>
        <a:effectLst/>
      </dgm:spPr>
      <dgm:t>
        <a:bodyPr/>
        <a:lstStyle/>
        <a:p>
          <a:r>
            <a:rPr lang="es-PE" dirty="0">
              <a:solidFill>
                <a:srgbClr val="022856"/>
              </a:solidFill>
            </a:rPr>
            <a:t>Basado en la necesidad de la persona </a:t>
          </a:r>
        </a:p>
      </dgm:t>
    </dgm:pt>
    <dgm:pt modelId="{45A36155-45F4-4ACE-A07E-8EFF5682EA3F}" type="parTrans" cxnId="{3C9F023D-3786-470F-8E06-39EF2B772320}">
      <dgm:prSet/>
      <dgm:spPr/>
      <dgm:t>
        <a:bodyPr/>
        <a:lstStyle/>
        <a:p>
          <a:endParaRPr lang="es-PE"/>
        </a:p>
      </dgm:t>
    </dgm:pt>
    <dgm:pt modelId="{E31B9729-FE16-4F8B-A04E-05C808A57255}" type="sibTrans" cxnId="{3C9F023D-3786-470F-8E06-39EF2B772320}">
      <dgm:prSet/>
      <dgm:spPr/>
      <dgm:t>
        <a:bodyPr/>
        <a:lstStyle/>
        <a:p>
          <a:endParaRPr lang="es-PE"/>
        </a:p>
      </dgm:t>
    </dgm:pt>
    <dgm:pt modelId="{7D35401D-C3D4-4019-AF7C-DB1DDA93A43A}" type="pres">
      <dgm:prSet presAssocID="{477E47E1-DF46-4FB8-A9CD-22E5E038835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607B780-B9D7-47A8-B600-1EF8218DF249}" type="pres">
      <dgm:prSet presAssocID="{477E47E1-DF46-4FB8-A9CD-22E5E0388351}" presName="dummyMaxCanvas" presStyleCnt="0"/>
      <dgm:spPr/>
    </dgm:pt>
    <dgm:pt modelId="{001B368A-6444-4639-81E6-E332A629A283}" type="pres">
      <dgm:prSet presAssocID="{477E47E1-DF46-4FB8-A9CD-22E5E0388351}" presName="parentComposite" presStyleCnt="0"/>
      <dgm:spPr/>
    </dgm:pt>
    <dgm:pt modelId="{AECE280B-B61B-44A0-8AFD-8286E974E0CD}" type="pres">
      <dgm:prSet presAssocID="{477E47E1-DF46-4FB8-A9CD-22E5E038835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PE"/>
        </a:p>
      </dgm:t>
    </dgm:pt>
    <dgm:pt modelId="{00A36C8F-AB04-4B3C-AA42-C5BF5D190FFD}" type="pres">
      <dgm:prSet presAssocID="{477E47E1-DF46-4FB8-A9CD-22E5E0388351}" presName="parent2" presStyleLbl="alignAccFollowNode1" presStyleIdx="1" presStyleCnt="4" custLinFactNeighborX="16095" custLinFactNeighborY="-7448">
        <dgm:presLayoutVars>
          <dgm:chMax val="4"/>
        </dgm:presLayoutVars>
      </dgm:prSet>
      <dgm:spPr/>
      <dgm:t>
        <a:bodyPr/>
        <a:lstStyle/>
        <a:p>
          <a:endParaRPr lang="es-PE"/>
        </a:p>
      </dgm:t>
    </dgm:pt>
    <dgm:pt modelId="{058EE47B-E493-4609-ABBD-01F614D2E9A4}" type="pres">
      <dgm:prSet presAssocID="{477E47E1-DF46-4FB8-A9CD-22E5E0388351}" presName="childrenComposite" presStyleCnt="0"/>
      <dgm:spPr/>
    </dgm:pt>
    <dgm:pt modelId="{DA3E192E-AC3D-4E80-80AB-1558262453C5}" type="pres">
      <dgm:prSet presAssocID="{477E47E1-DF46-4FB8-A9CD-22E5E0388351}" presName="dummyMaxCanvas_ChildArea" presStyleCnt="0"/>
      <dgm:spPr/>
    </dgm:pt>
    <dgm:pt modelId="{73F8FFA1-8203-4ECC-94BB-6AA4156D9E1C}" type="pres">
      <dgm:prSet presAssocID="{477E47E1-DF46-4FB8-A9CD-22E5E0388351}" presName="fulcrum" presStyleLbl="alignAccFollowNode1" presStyleIdx="2" presStyleCnt="4"/>
      <dgm:spPr/>
    </dgm:pt>
    <dgm:pt modelId="{CEF9453D-8D8E-46D8-9818-5B3D18582672}" type="pres">
      <dgm:prSet presAssocID="{477E47E1-DF46-4FB8-A9CD-22E5E0388351}" presName="balance_23" presStyleLbl="alignAccFollowNode1" presStyleIdx="3" presStyleCnt="4">
        <dgm:presLayoutVars>
          <dgm:bulletEnabled val="1"/>
        </dgm:presLayoutVars>
      </dgm:prSet>
      <dgm:spPr/>
    </dgm:pt>
    <dgm:pt modelId="{1A5815C3-6DCA-4D4F-85B3-3092A441330D}" type="pres">
      <dgm:prSet presAssocID="{477E47E1-DF46-4FB8-A9CD-22E5E0388351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AA4150C-CCBF-48DD-9704-8812ED044DE3}" type="pres">
      <dgm:prSet presAssocID="{477E47E1-DF46-4FB8-A9CD-22E5E0388351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1560CC5-056F-43F7-844D-EE756D7416A4}" type="pres">
      <dgm:prSet presAssocID="{477E47E1-DF46-4FB8-A9CD-22E5E0388351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4883248-6DF5-4A80-90E5-24293D73BFD5}" type="pres">
      <dgm:prSet presAssocID="{477E47E1-DF46-4FB8-A9CD-22E5E0388351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D3F8B0F-A104-4863-8902-A9BD1507E91E}" type="pres">
      <dgm:prSet presAssocID="{477E47E1-DF46-4FB8-A9CD-22E5E0388351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EE7225D-ACDC-4E66-995E-8A92BD258349}" srcId="{6A1435BD-F7A2-40C7-B097-E8AF16DCCB0B}" destId="{A3D9B8DE-581E-438B-8D19-D52AB46D27F7}" srcOrd="1" destOrd="0" parTransId="{4E22E489-85E4-4187-847E-2FC529735FAF}" sibTransId="{07E6ED20-A326-4439-BB53-C02EC2FB2F95}"/>
    <dgm:cxn modelId="{EB6030D1-9AF0-4FA3-AA99-E547F07096F3}" type="presOf" srcId="{444EB022-E3B2-416D-88E8-617863BA645C}" destId="{A1560CC5-056F-43F7-844D-EE756D7416A4}" srcOrd="0" destOrd="0" presId="urn:microsoft.com/office/officeart/2005/8/layout/balance1"/>
    <dgm:cxn modelId="{52A78D29-5596-4905-9061-92B79CC2608C}" type="presOf" srcId="{477E47E1-DF46-4FB8-A9CD-22E5E0388351}" destId="{7D35401D-C3D4-4019-AF7C-DB1DDA93A43A}" srcOrd="0" destOrd="0" presId="urn:microsoft.com/office/officeart/2005/8/layout/balance1"/>
    <dgm:cxn modelId="{71E08065-801D-40A7-AFC7-0E0BB28372F3}" type="presOf" srcId="{E9288BB7-A6C5-4AE8-83A6-9C3FB5D7E8B9}" destId="{AECE280B-B61B-44A0-8AFD-8286E974E0CD}" srcOrd="0" destOrd="0" presId="urn:microsoft.com/office/officeart/2005/8/layout/balance1"/>
    <dgm:cxn modelId="{C3399DA5-4043-4BDB-A50F-9D9929D689DD}" srcId="{E9288BB7-A6C5-4AE8-83A6-9C3FB5D7E8B9}" destId="{38C16685-7646-4BA8-AC8D-850ACD840BE2}" srcOrd="0" destOrd="0" parTransId="{7F7ECCCA-FF28-4830-B0D8-3365029F8012}" sibTransId="{023D4A0E-8B92-4721-BD1B-03F93EFB6752}"/>
    <dgm:cxn modelId="{9C600681-72DA-465D-B63D-01754D9B5557}" type="presOf" srcId="{CCF37504-1B3C-4ED3-AB3F-F0B43DAC31A5}" destId="{3D3F8B0F-A104-4863-8902-A9BD1507E91E}" srcOrd="0" destOrd="0" presId="urn:microsoft.com/office/officeart/2005/8/layout/balance1"/>
    <dgm:cxn modelId="{AFD180C9-622D-498F-9900-FCE4806F7F31}" type="presOf" srcId="{6A1435BD-F7A2-40C7-B097-E8AF16DCCB0B}" destId="{00A36C8F-AB04-4B3C-AA42-C5BF5D190FFD}" srcOrd="0" destOrd="0" presId="urn:microsoft.com/office/officeart/2005/8/layout/balance1"/>
    <dgm:cxn modelId="{C885B91F-032D-4393-BBA6-BC03BFF03A7A}" srcId="{477E47E1-DF46-4FB8-A9CD-22E5E0388351}" destId="{6A1435BD-F7A2-40C7-B097-E8AF16DCCB0B}" srcOrd="1" destOrd="0" parTransId="{E8DE5DF9-C650-461A-93DC-D7350C709206}" sibTransId="{0396CA63-20B5-4BCD-AFC0-DE8BD69C8CC3}"/>
    <dgm:cxn modelId="{713BC0E0-B22B-48FC-9E8E-FD0B8B690366}" type="presOf" srcId="{A3D9B8DE-581E-438B-8D19-D52AB46D27F7}" destId="{FAA4150C-CCBF-48DD-9704-8812ED044DE3}" srcOrd="0" destOrd="0" presId="urn:microsoft.com/office/officeart/2005/8/layout/balance1"/>
    <dgm:cxn modelId="{3C9F023D-3786-470F-8E06-39EF2B772320}" srcId="{6A1435BD-F7A2-40C7-B097-E8AF16DCCB0B}" destId="{444EB022-E3B2-416D-88E8-617863BA645C}" srcOrd="2" destOrd="0" parTransId="{45A36155-45F4-4ACE-A07E-8EFF5682EA3F}" sibTransId="{E31B9729-FE16-4F8B-A04E-05C808A57255}"/>
    <dgm:cxn modelId="{9D66F667-08A9-40DB-B41F-BBAF0161945B}" type="presOf" srcId="{38C16685-7646-4BA8-AC8D-850ACD840BE2}" destId="{D4883248-6DF5-4A80-90E5-24293D73BFD5}" srcOrd="0" destOrd="0" presId="urn:microsoft.com/office/officeart/2005/8/layout/balance1"/>
    <dgm:cxn modelId="{039A4A0C-E57A-49D9-9250-99E85A14CFBC}" srcId="{E9288BB7-A6C5-4AE8-83A6-9C3FB5D7E8B9}" destId="{CCF37504-1B3C-4ED3-AB3F-F0B43DAC31A5}" srcOrd="1" destOrd="0" parTransId="{6DC15FE3-23C7-4C7D-953A-7B64B929E27F}" sibTransId="{9C04C096-067D-40F3-94D0-E8A2F5C871A3}"/>
    <dgm:cxn modelId="{DC8C7634-E2B8-442A-AB11-FCF222FD9734}" srcId="{477E47E1-DF46-4FB8-A9CD-22E5E0388351}" destId="{E9288BB7-A6C5-4AE8-83A6-9C3FB5D7E8B9}" srcOrd="0" destOrd="0" parTransId="{5122369E-DBAB-45A6-85F2-EDB8B3650503}" sibTransId="{2C282288-41C2-4195-994C-4740B55BD113}"/>
    <dgm:cxn modelId="{D5544251-E233-4695-851D-219247C71BE4}" srcId="{6A1435BD-F7A2-40C7-B097-E8AF16DCCB0B}" destId="{E54B9D52-5509-48C1-9DBB-83D54A3A0AE6}" srcOrd="0" destOrd="0" parTransId="{B84AA25F-4F24-45B3-92CC-FC1C94CC54B4}" sibTransId="{D16465E0-565D-4100-B633-476F7103C2D9}"/>
    <dgm:cxn modelId="{4A6B4C0B-F3CA-4657-9E8F-F5286B679156}" type="presOf" srcId="{E54B9D52-5509-48C1-9DBB-83D54A3A0AE6}" destId="{1A5815C3-6DCA-4D4F-85B3-3092A441330D}" srcOrd="0" destOrd="0" presId="urn:microsoft.com/office/officeart/2005/8/layout/balance1"/>
    <dgm:cxn modelId="{2FC71CF1-D5F8-4B06-97CC-2563E3732475}" type="presParOf" srcId="{7D35401D-C3D4-4019-AF7C-DB1DDA93A43A}" destId="{B607B780-B9D7-47A8-B600-1EF8218DF249}" srcOrd="0" destOrd="0" presId="urn:microsoft.com/office/officeart/2005/8/layout/balance1"/>
    <dgm:cxn modelId="{1CEDB512-D246-4FBF-855A-1CCA20C09562}" type="presParOf" srcId="{7D35401D-C3D4-4019-AF7C-DB1DDA93A43A}" destId="{001B368A-6444-4639-81E6-E332A629A283}" srcOrd="1" destOrd="0" presId="urn:microsoft.com/office/officeart/2005/8/layout/balance1"/>
    <dgm:cxn modelId="{ABB3E461-1535-4177-A133-85B99186AADB}" type="presParOf" srcId="{001B368A-6444-4639-81E6-E332A629A283}" destId="{AECE280B-B61B-44A0-8AFD-8286E974E0CD}" srcOrd="0" destOrd="0" presId="urn:microsoft.com/office/officeart/2005/8/layout/balance1"/>
    <dgm:cxn modelId="{3E62CDCE-257B-4593-8201-F6D0CEB2C9AF}" type="presParOf" srcId="{001B368A-6444-4639-81E6-E332A629A283}" destId="{00A36C8F-AB04-4B3C-AA42-C5BF5D190FFD}" srcOrd="1" destOrd="0" presId="urn:microsoft.com/office/officeart/2005/8/layout/balance1"/>
    <dgm:cxn modelId="{C1C4EB84-7E0A-4433-BDEE-2578C01710ED}" type="presParOf" srcId="{7D35401D-C3D4-4019-AF7C-DB1DDA93A43A}" destId="{058EE47B-E493-4609-ABBD-01F614D2E9A4}" srcOrd="2" destOrd="0" presId="urn:microsoft.com/office/officeart/2005/8/layout/balance1"/>
    <dgm:cxn modelId="{CCF5C880-0284-4F68-A12D-E34F59B57644}" type="presParOf" srcId="{058EE47B-E493-4609-ABBD-01F614D2E9A4}" destId="{DA3E192E-AC3D-4E80-80AB-1558262453C5}" srcOrd="0" destOrd="0" presId="urn:microsoft.com/office/officeart/2005/8/layout/balance1"/>
    <dgm:cxn modelId="{37294FEE-8DD4-4FB2-9148-E939E1F88597}" type="presParOf" srcId="{058EE47B-E493-4609-ABBD-01F614D2E9A4}" destId="{73F8FFA1-8203-4ECC-94BB-6AA4156D9E1C}" srcOrd="1" destOrd="0" presId="urn:microsoft.com/office/officeart/2005/8/layout/balance1"/>
    <dgm:cxn modelId="{8EF91EA6-1F8B-4837-B87D-A8DC648DE203}" type="presParOf" srcId="{058EE47B-E493-4609-ABBD-01F614D2E9A4}" destId="{CEF9453D-8D8E-46D8-9818-5B3D18582672}" srcOrd="2" destOrd="0" presId="urn:microsoft.com/office/officeart/2005/8/layout/balance1"/>
    <dgm:cxn modelId="{A8B030E3-4B4F-41CA-9B34-282A567951FB}" type="presParOf" srcId="{058EE47B-E493-4609-ABBD-01F614D2E9A4}" destId="{1A5815C3-6DCA-4D4F-85B3-3092A441330D}" srcOrd="3" destOrd="0" presId="urn:microsoft.com/office/officeart/2005/8/layout/balance1"/>
    <dgm:cxn modelId="{D4654409-4F15-4085-BD79-13EBC4748391}" type="presParOf" srcId="{058EE47B-E493-4609-ABBD-01F614D2E9A4}" destId="{FAA4150C-CCBF-48DD-9704-8812ED044DE3}" srcOrd="4" destOrd="0" presId="urn:microsoft.com/office/officeart/2005/8/layout/balance1"/>
    <dgm:cxn modelId="{AD328FA6-6793-4BF3-92A1-A00CDE641FF8}" type="presParOf" srcId="{058EE47B-E493-4609-ABBD-01F614D2E9A4}" destId="{A1560CC5-056F-43F7-844D-EE756D7416A4}" srcOrd="5" destOrd="0" presId="urn:microsoft.com/office/officeart/2005/8/layout/balance1"/>
    <dgm:cxn modelId="{8FF08259-9C66-4D46-AC4A-29781E3748ED}" type="presParOf" srcId="{058EE47B-E493-4609-ABBD-01F614D2E9A4}" destId="{D4883248-6DF5-4A80-90E5-24293D73BFD5}" srcOrd="6" destOrd="0" presId="urn:microsoft.com/office/officeart/2005/8/layout/balance1"/>
    <dgm:cxn modelId="{7FCD5BC5-D8D5-49A7-A753-9D17E210C1BF}" type="presParOf" srcId="{058EE47B-E493-4609-ABBD-01F614D2E9A4}" destId="{3D3F8B0F-A104-4863-8902-A9BD1507E91E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FDD19-B9CD-4ACC-B516-5E0F9FFF5893}" type="doc">
      <dgm:prSet loTypeId="urn:microsoft.com/office/officeart/2005/8/layout/cycle4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4DFBE376-75A7-4680-BDAB-9D79EEB647A3}">
      <dgm:prSet phldrT="[Texto]" custT="1"/>
      <dgm:spPr>
        <a:solidFill>
          <a:srgbClr val="BACD02"/>
        </a:solidFill>
      </dgm:spPr>
      <dgm:t>
        <a:bodyPr/>
        <a:lstStyle/>
        <a:p>
          <a:r>
            <a:rPr lang="es-PE" sz="2000" b="1" dirty="0">
              <a:solidFill>
                <a:schemeClr val="bg1"/>
              </a:solidFill>
            </a:rPr>
            <a:t>Almacenes Certificados</a:t>
          </a:r>
          <a:endParaRPr lang="es-ES_tradnl" sz="2000" b="1" dirty="0">
            <a:solidFill>
              <a:schemeClr val="bg1"/>
            </a:solidFill>
          </a:endParaRPr>
        </a:p>
      </dgm:t>
    </dgm:pt>
    <dgm:pt modelId="{64DC5077-6BD7-4781-ABE6-281B1F4C7E06}" type="parTrans" cxnId="{E4FAF0EE-53E1-489F-A14B-70A828D1DB66}">
      <dgm:prSet/>
      <dgm:spPr/>
      <dgm:t>
        <a:bodyPr/>
        <a:lstStyle/>
        <a:p>
          <a:endParaRPr lang="es-PE"/>
        </a:p>
      </dgm:t>
    </dgm:pt>
    <dgm:pt modelId="{07940902-677F-4EDB-9934-4510E5B56480}" type="sibTrans" cxnId="{E4FAF0EE-53E1-489F-A14B-70A828D1DB66}">
      <dgm:prSet/>
      <dgm:spPr/>
      <dgm:t>
        <a:bodyPr/>
        <a:lstStyle/>
        <a:p>
          <a:endParaRPr lang="es-PE"/>
        </a:p>
      </dgm:t>
    </dgm:pt>
    <dgm:pt modelId="{299BD8D4-3AB2-44A5-A66B-68F43BBA242C}">
      <dgm:prSet phldrT="[Texto]" custT="1"/>
      <dgm:spPr>
        <a:solidFill>
          <a:srgbClr val="264DF4"/>
        </a:solidFill>
      </dgm:spPr>
      <dgm:t>
        <a:bodyPr/>
        <a:lstStyle/>
        <a:p>
          <a:r>
            <a:rPr lang="es-MX" sz="1800" b="1" dirty="0">
              <a:solidFill>
                <a:schemeClr val="bg1"/>
              </a:solidFill>
            </a:rPr>
            <a:t>Mayor cantidad de población que recibe sus medicinas a tiempo</a:t>
          </a:r>
          <a:endParaRPr lang="es-ES_tradnl" sz="1800" b="1" dirty="0">
            <a:solidFill>
              <a:schemeClr val="bg1"/>
            </a:solidFill>
          </a:endParaRPr>
        </a:p>
      </dgm:t>
    </dgm:pt>
    <dgm:pt modelId="{605170DC-C869-4DE7-8F32-00C1FA30A87F}" type="parTrans" cxnId="{EBF85B5E-7B12-47DA-88A5-BB5EBA43B46C}">
      <dgm:prSet/>
      <dgm:spPr/>
      <dgm:t>
        <a:bodyPr/>
        <a:lstStyle/>
        <a:p>
          <a:endParaRPr lang="es-PE"/>
        </a:p>
      </dgm:t>
    </dgm:pt>
    <dgm:pt modelId="{6F99EDD5-0048-4F54-9408-40DFF1F4A7CB}" type="sibTrans" cxnId="{EBF85B5E-7B12-47DA-88A5-BB5EBA43B46C}">
      <dgm:prSet/>
      <dgm:spPr/>
      <dgm:t>
        <a:bodyPr/>
        <a:lstStyle/>
        <a:p>
          <a:endParaRPr lang="es-PE"/>
        </a:p>
      </dgm:t>
    </dgm:pt>
    <dgm:pt modelId="{912DABFF-190D-40D8-887F-51B91C4F65DC}">
      <dgm:prSet/>
      <dgm:spPr>
        <a:solidFill>
          <a:schemeClr val="accent4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Continuidad del tratamiento médico</a:t>
          </a:r>
          <a:endParaRPr lang="es-PE" dirty="0">
            <a:solidFill>
              <a:schemeClr val="tx1"/>
            </a:solidFill>
          </a:endParaRPr>
        </a:p>
      </dgm:t>
    </dgm:pt>
    <dgm:pt modelId="{EE819C66-0D2C-41EE-99C2-D0F461B26B06}" type="parTrans" cxnId="{94BE7DA3-8D8C-409C-BA2F-0242499BFAAB}">
      <dgm:prSet/>
      <dgm:spPr/>
      <dgm:t>
        <a:bodyPr/>
        <a:lstStyle/>
        <a:p>
          <a:endParaRPr lang="es-PE"/>
        </a:p>
      </dgm:t>
    </dgm:pt>
    <dgm:pt modelId="{80207B33-F57C-4A13-A3B5-080E9CB9A950}" type="sibTrans" cxnId="{94BE7DA3-8D8C-409C-BA2F-0242499BFAAB}">
      <dgm:prSet/>
      <dgm:spPr/>
      <dgm:t>
        <a:bodyPr/>
        <a:lstStyle/>
        <a:p>
          <a:endParaRPr lang="es-PE"/>
        </a:p>
      </dgm:t>
    </dgm:pt>
    <dgm:pt modelId="{1AB0AE57-314A-4EEE-94A4-83EAB9F4BA00}">
      <dgm:prSet custT="1"/>
      <dgm:spPr>
        <a:solidFill>
          <a:srgbClr val="5BD8FF"/>
        </a:solidFill>
      </dgm:spPr>
      <dgm:t>
        <a:bodyPr/>
        <a:lstStyle/>
        <a:p>
          <a:r>
            <a:rPr lang="es-PE" sz="2000" dirty="0">
              <a:solidFill>
                <a:schemeClr val="tx1"/>
              </a:solidFill>
            </a:rPr>
            <a:t>Ahorros para ESSALUD</a:t>
          </a:r>
        </a:p>
      </dgm:t>
    </dgm:pt>
    <dgm:pt modelId="{B1CE90B2-9A1C-4EBA-BCDB-7A3C57262412}" type="parTrans" cxnId="{8A9269F9-5615-4442-B141-E51ED3E4D10B}">
      <dgm:prSet/>
      <dgm:spPr/>
      <dgm:t>
        <a:bodyPr/>
        <a:lstStyle/>
        <a:p>
          <a:endParaRPr lang="es-PE"/>
        </a:p>
      </dgm:t>
    </dgm:pt>
    <dgm:pt modelId="{A87CABE5-F8CE-4E8F-8D74-EA9D09C91A38}" type="sibTrans" cxnId="{8A9269F9-5615-4442-B141-E51ED3E4D10B}">
      <dgm:prSet/>
      <dgm:spPr/>
      <dgm:t>
        <a:bodyPr/>
        <a:lstStyle/>
        <a:p>
          <a:endParaRPr lang="es-PE"/>
        </a:p>
      </dgm:t>
    </dgm:pt>
    <dgm:pt modelId="{C371BE3F-FD92-4E1F-A901-4AC28E55E980}">
      <dgm:prSet phldrT="[Texto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s-ES_tradnl" sz="1400" dirty="0"/>
            <a:t>Certificación </a:t>
          </a:r>
          <a:r>
            <a:rPr lang="es-ES_tradnl" sz="1400" b="1" dirty="0"/>
            <a:t>Buenas Prácticas de Almacenamiento</a:t>
          </a:r>
          <a:r>
            <a:rPr lang="es-ES_tradnl" sz="1400" dirty="0"/>
            <a:t>.</a:t>
          </a:r>
        </a:p>
      </dgm:t>
    </dgm:pt>
    <dgm:pt modelId="{90FD0F08-FC51-42A2-B95D-A0668EE082F6}" type="parTrans" cxnId="{D87C12D0-75E3-4CAB-A259-310C6C4F15C4}">
      <dgm:prSet/>
      <dgm:spPr/>
      <dgm:t>
        <a:bodyPr/>
        <a:lstStyle/>
        <a:p>
          <a:endParaRPr lang="es-PE"/>
        </a:p>
      </dgm:t>
    </dgm:pt>
    <dgm:pt modelId="{65FA659A-5B9B-4CB3-9F2D-0E360D65133F}" type="sibTrans" cxnId="{D87C12D0-75E3-4CAB-A259-310C6C4F15C4}">
      <dgm:prSet/>
      <dgm:spPr/>
      <dgm:t>
        <a:bodyPr/>
        <a:lstStyle/>
        <a:p>
          <a:endParaRPr lang="es-PE"/>
        </a:p>
      </dgm:t>
    </dgm:pt>
    <dgm:pt modelId="{13CF1477-2987-4D41-A2AD-4D7B4F884EB8}">
      <dgm:prSet phldrT="[Texto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s-ES_tradnl" sz="1400" dirty="0"/>
            <a:t>Certificación </a:t>
          </a:r>
          <a:r>
            <a:rPr lang="es-ES_tradnl" sz="1400" b="1" dirty="0"/>
            <a:t>ISO 9001</a:t>
          </a:r>
          <a:r>
            <a:rPr lang="es-ES_tradnl" sz="1400" dirty="0"/>
            <a:t>.</a:t>
          </a:r>
        </a:p>
      </dgm:t>
    </dgm:pt>
    <dgm:pt modelId="{FE56279D-50B6-4752-A2D7-A00F1CA853BF}" type="parTrans" cxnId="{96A1A66E-D0A1-463C-9A72-1DC736CEC6A4}">
      <dgm:prSet/>
      <dgm:spPr/>
      <dgm:t>
        <a:bodyPr/>
        <a:lstStyle/>
        <a:p>
          <a:endParaRPr lang="es-PE"/>
        </a:p>
      </dgm:t>
    </dgm:pt>
    <dgm:pt modelId="{3DA53CA3-6287-40C7-AE6F-7F1F3E9AA672}" type="sibTrans" cxnId="{96A1A66E-D0A1-463C-9A72-1DC736CEC6A4}">
      <dgm:prSet/>
      <dgm:spPr/>
      <dgm:t>
        <a:bodyPr/>
        <a:lstStyle/>
        <a:p>
          <a:endParaRPr lang="es-PE"/>
        </a:p>
      </dgm:t>
    </dgm:pt>
    <dgm:pt modelId="{41DC6537-9167-414C-97C5-813C5103F0D7}">
      <dgm:prSet phldrT="[Texto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s-ES_tradnl" sz="1600" dirty="0"/>
            <a:t>Más de </a:t>
          </a:r>
          <a:r>
            <a:rPr lang="es-ES_tradnl" sz="1600" b="1" dirty="0"/>
            <a:t>5 MM </a:t>
          </a:r>
          <a:r>
            <a:rPr lang="es-ES_tradnl" sz="1600" dirty="0"/>
            <a:t>de asegurados beneficiados.</a:t>
          </a:r>
        </a:p>
      </dgm:t>
    </dgm:pt>
    <dgm:pt modelId="{E069AF7E-E29E-4C0C-9574-F265EF5491C0}" type="parTrans" cxnId="{8A49BD13-757F-4AA6-BE23-89C080D2A134}">
      <dgm:prSet/>
      <dgm:spPr/>
      <dgm:t>
        <a:bodyPr/>
        <a:lstStyle/>
        <a:p>
          <a:endParaRPr lang="es-PE"/>
        </a:p>
      </dgm:t>
    </dgm:pt>
    <dgm:pt modelId="{C6BC2C9F-A569-4C84-908D-4EA7FFF840E7}" type="sibTrans" cxnId="{8A49BD13-757F-4AA6-BE23-89C080D2A134}">
      <dgm:prSet/>
      <dgm:spPr/>
      <dgm:t>
        <a:bodyPr/>
        <a:lstStyle/>
        <a:p>
          <a:endParaRPr lang="es-PE"/>
        </a:p>
      </dgm:t>
    </dgm:pt>
    <dgm:pt modelId="{657A0291-1F79-4B39-B862-6031D5F32A40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s-PE" sz="1600" b="1" dirty="0"/>
            <a:t>S/100 MM</a:t>
          </a:r>
          <a:br>
            <a:rPr lang="es-PE" sz="1600" b="1" dirty="0"/>
          </a:br>
          <a:r>
            <a:rPr lang="es-PE" sz="1600" dirty="0"/>
            <a:t>al año.</a:t>
          </a:r>
        </a:p>
      </dgm:t>
    </dgm:pt>
    <dgm:pt modelId="{E478D5DD-31AE-4CBA-8594-768FF77FFE86}" type="parTrans" cxnId="{A2DBC453-6CFF-44B0-82E9-CBB1B7DBC32B}">
      <dgm:prSet/>
      <dgm:spPr/>
      <dgm:t>
        <a:bodyPr/>
        <a:lstStyle/>
        <a:p>
          <a:endParaRPr lang="es-PE"/>
        </a:p>
      </dgm:t>
    </dgm:pt>
    <dgm:pt modelId="{14F06BAF-E6A8-4FE8-9133-4F325FCBEEE8}" type="sibTrans" cxnId="{A2DBC453-6CFF-44B0-82E9-CBB1B7DBC32B}">
      <dgm:prSet/>
      <dgm:spPr/>
      <dgm:t>
        <a:bodyPr/>
        <a:lstStyle/>
        <a:p>
          <a:endParaRPr lang="es-PE"/>
        </a:p>
      </dgm:t>
    </dgm:pt>
    <dgm:pt modelId="{FE2E455D-50E4-4D3D-A613-A2959A37E5CB}">
      <dgm:prSet/>
      <dgm:spPr/>
      <dgm:t>
        <a:bodyPr/>
        <a:lstStyle/>
        <a:p>
          <a:endParaRPr lang="es-ES"/>
        </a:p>
      </dgm:t>
    </dgm:pt>
    <dgm:pt modelId="{3C668CD7-7B43-452B-9992-9FEAC77E4781}" type="parTrans" cxnId="{C6811C49-B21F-4C25-AB0F-7C3615BC62B8}">
      <dgm:prSet/>
      <dgm:spPr/>
      <dgm:t>
        <a:bodyPr/>
        <a:lstStyle/>
        <a:p>
          <a:endParaRPr lang="es-PE"/>
        </a:p>
      </dgm:t>
    </dgm:pt>
    <dgm:pt modelId="{2B072E01-08E9-4108-99B1-173F1985752C}" type="sibTrans" cxnId="{C6811C49-B21F-4C25-AB0F-7C3615BC62B8}">
      <dgm:prSet/>
      <dgm:spPr/>
      <dgm:t>
        <a:bodyPr/>
        <a:lstStyle/>
        <a:p>
          <a:endParaRPr lang="es-PE"/>
        </a:p>
      </dgm:t>
    </dgm:pt>
    <dgm:pt modelId="{EA549EE1-4966-4F3D-B2C3-F4A18DB5089F}">
      <dgm:prSet/>
      <dgm:spPr/>
      <dgm:t>
        <a:bodyPr/>
        <a:lstStyle/>
        <a:p>
          <a:endParaRPr lang="es-ES"/>
        </a:p>
      </dgm:t>
    </dgm:pt>
    <dgm:pt modelId="{BF324930-DA51-4E91-976D-9E402D4A0E1E}" type="parTrans" cxnId="{1648FEFE-8501-4EE0-A93C-4CBA1D976DCA}">
      <dgm:prSet/>
      <dgm:spPr/>
      <dgm:t>
        <a:bodyPr/>
        <a:lstStyle/>
        <a:p>
          <a:endParaRPr lang="es-PE"/>
        </a:p>
      </dgm:t>
    </dgm:pt>
    <dgm:pt modelId="{4B035C3E-A61C-47D7-B461-39ACCF902B8C}" type="sibTrans" cxnId="{1648FEFE-8501-4EE0-A93C-4CBA1D976DCA}">
      <dgm:prSet/>
      <dgm:spPr/>
      <dgm:t>
        <a:bodyPr/>
        <a:lstStyle/>
        <a:p>
          <a:endParaRPr lang="es-PE"/>
        </a:p>
      </dgm:t>
    </dgm:pt>
    <dgm:pt modelId="{CCE71B9A-BDCC-4DAE-9B74-C29E490A0416}">
      <dgm:prSet phldrT="[Texto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s-ES_tradnl" sz="1600" dirty="0"/>
            <a:t>Satisfacción del asegurado: </a:t>
          </a:r>
          <a:r>
            <a:rPr lang="es-ES_tradnl" sz="1600" b="1" dirty="0"/>
            <a:t>98%.</a:t>
          </a:r>
        </a:p>
      </dgm:t>
    </dgm:pt>
    <dgm:pt modelId="{066E1746-FF38-4693-9C46-761CE61E2BDB}" type="parTrans" cxnId="{978FA269-DF4F-4815-8021-6FB5B117EA7A}">
      <dgm:prSet/>
      <dgm:spPr/>
      <dgm:t>
        <a:bodyPr/>
        <a:lstStyle/>
        <a:p>
          <a:endParaRPr lang="es-PE"/>
        </a:p>
      </dgm:t>
    </dgm:pt>
    <dgm:pt modelId="{F06C89F7-4E48-4E2D-BB7B-772BF88AA92A}" type="sibTrans" cxnId="{978FA269-DF4F-4815-8021-6FB5B117EA7A}">
      <dgm:prSet/>
      <dgm:spPr/>
      <dgm:t>
        <a:bodyPr/>
        <a:lstStyle/>
        <a:p>
          <a:endParaRPr lang="es-PE"/>
        </a:p>
      </dgm:t>
    </dgm:pt>
    <dgm:pt modelId="{67C047C5-E5CB-4977-BD0F-7C1B9E5F90D4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1400" b="1" dirty="0">
              <a:solidFill>
                <a:schemeClr val="tx1"/>
              </a:solidFill>
            </a:rPr>
            <a:t>Farmacia Vecina</a:t>
          </a:r>
          <a:r>
            <a:rPr lang="es-MX" sz="1400" dirty="0">
              <a:solidFill>
                <a:schemeClr val="tx1"/>
              </a:solidFill>
            </a:rPr>
            <a:t>: </a:t>
          </a:r>
          <a:r>
            <a:rPr lang="es-MX" sz="1400" b="1" dirty="0" smtClean="0">
              <a:solidFill>
                <a:schemeClr val="tx1"/>
              </a:solidFill>
            </a:rPr>
            <a:t>24</a:t>
          </a:r>
          <a:r>
            <a:rPr lang="es-PE" sz="1400" b="1" dirty="0" smtClean="0">
              <a:solidFill>
                <a:schemeClr val="tx1"/>
              </a:solidFill>
            </a:rPr>
            <a:t>,886 </a:t>
          </a:r>
          <a:r>
            <a:rPr lang="es-PE" sz="1400" dirty="0" smtClean="0">
              <a:solidFill>
                <a:schemeClr val="tx1"/>
              </a:solidFill>
            </a:rPr>
            <a:t>beneficiarios y </a:t>
          </a:r>
          <a:r>
            <a:rPr lang="es-PE" sz="1400" b="1" dirty="0" smtClean="0">
              <a:solidFill>
                <a:schemeClr val="tx1"/>
              </a:solidFill>
            </a:rPr>
            <a:t>56,348</a:t>
          </a:r>
          <a:r>
            <a:rPr lang="es-PE" sz="1400" dirty="0" smtClean="0">
              <a:solidFill>
                <a:schemeClr val="tx1"/>
              </a:solidFill>
            </a:rPr>
            <a:t> </a:t>
          </a:r>
          <a:r>
            <a:rPr lang="es-PE" sz="1400" dirty="0">
              <a:solidFill>
                <a:schemeClr val="tx1"/>
              </a:solidFill>
            </a:rPr>
            <a:t>recetas entregadas.</a:t>
          </a:r>
        </a:p>
      </dgm:t>
    </dgm:pt>
    <dgm:pt modelId="{D929F1FE-8006-42DC-9EE5-6EB92F59BC2A}" type="parTrans" cxnId="{4E37A20E-DF29-4FCD-9842-885CEDB9CA5C}">
      <dgm:prSet/>
      <dgm:spPr/>
      <dgm:t>
        <a:bodyPr/>
        <a:lstStyle/>
        <a:p>
          <a:endParaRPr lang="es-PE"/>
        </a:p>
      </dgm:t>
    </dgm:pt>
    <dgm:pt modelId="{F99BD97D-A81A-45D0-986D-8B219142B36E}" type="sibTrans" cxnId="{4E37A20E-DF29-4FCD-9842-885CEDB9CA5C}">
      <dgm:prSet/>
      <dgm:spPr/>
      <dgm:t>
        <a:bodyPr/>
        <a:lstStyle/>
        <a:p>
          <a:endParaRPr lang="es-PE"/>
        </a:p>
      </dgm:t>
    </dgm:pt>
    <dgm:pt modelId="{340C3C41-6543-40F4-A311-F18FD246F729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PE" sz="1400" b="1" dirty="0" err="1"/>
            <a:t>Padomi</a:t>
          </a:r>
          <a:r>
            <a:rPr lang="es-PE" sz="1400" b="1" dirty="0"/>
            <a:t> </a:t>
          </a:r>
          <a:r>
            <a:rPr lang="es-PE" sz="1400" b="1" dirty="0" err="1"/>
            <a:t>Delivery</a:t>
          </a:r>
          <a:r>
            <a:rPr lang="es-PE" sz="1400" dirty="0"/>
            <a:t>: </a:t>
          </a:r>
          <a:r>
            <a:rPr lang="es-PE" sz="1400" dirty="0">
              <a:solidFill>
                <a:schemeClr val="tx1"/>
              </a:solidFill>
            </a:rPr>
            <a:t>36,767 asegurados.</a:t>
          </a:r>
        </a:p>
      </dgm:t>
    </dgm:pt>
    <dgm:pt modelId="{B7A174BB-EC3A-4A77-B2AB-B4EE50012E7F}" type="parTrans" cxnId="{DAA8D12E-3704-49BA-B7B3-47A65592B84D}">
      <dgm:prSet/>
      <dgm:spPr/>
      <dgm:t>
        <a:bodyPr/>
        <a:lstStyle/>
        <a:p>
          <a:endParaRPr lang="es-PE"/>
        </a:p>
      </dgm:t>
    </dgm:pt>
    <dgm:pt modelId="{5E29DA21-B8AC-4E06-81BF-37899B9687A1}" type="sibTrans" cxnId="{DAA8D12E-3704-49BA-B7B3-47A65592B84D}">
      <dgm:prSet/>
      <dgm:spPr/>
      <dgm:t>
        <a:bodyPr/>
        <a:lstStyle/>
        <a:p>
          <a:endParaRPr lang="es-PE"/>
        </a:p>
      </dgm:t>
    </dgm:pt>
    <dgm:pt modelId="{E48B6DCF-1CB4-4759-8D8B-64B3F3196EA7}" type="pres">
      <dgm:prSet presAssocID="{5E7FDD19-B9CD-4ACC-B516-5E0F9FFF589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D7F7244-A46A-4F62-8036-2FF6EFCC490B}" type="pres">
      <dgm:prSet presAssocID="{5E7FDD19-B9CD-4ACC-B516-5E0F9FFF5893}" presName="children" presStyleCnt="0"/>
      <dgm:spPr/>
    </dgm:pt>
    <dgm:pt modelId="{6C7790D5-41B9-449A-B613-21D1D9B632FD}" type="pres">
      <dgm:prSet presAssocID="{5E7FDD19-B9CD-4ACC-B516-5E0F9FFF5893}" presName="child1group" presStyleCnt="0"/>
      <dgm:spPr/>
    </dgm:pt>
    <dgm:pt modelId="{57EF3373-3C20-4628-ACE3-671D2EE8E6CD}" type="pres">
      <dgm:prSet presAssocID="{5E7FDD19-B9CD-4ACC-B516-5E0F9FFF5893}" presName="child1" presStyleLbl="bgAcc1" presStyleIdx="0" presStyleCnt="4" custLinFactNeighborX="-6433" custLinFactNeighborY="18542"/>
      <dgm:spPr/>
      <dgm:t>
        <a:bodyPr/>
        <a:lstStyle/>
        <a:p>
          <a:endParaRPr lang="es-PE"/>
        </a:p>
      </dgm:t>
    </dgm:pt>
    <dgm:pt modelId="{6443DA88-78FA-4CE6-B52B-F9BD200CFCD3}" type="pres">
      <dgm:prSet presAssocID="{5E7FDD19-B9CD-4ACC-B516-5E0F9FFF589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9711909-84D3-4EF9-9021-3C9EBF24CD95}" type="pres">
      <dgm:prSet presAssocID="{5E7FDD19-B9CD-4ACC-B516-5E0F9FFF5893}" presName="child2group" presStyleCnt="0"/>
      <dgm:spPr/>
    </dgm:pt>
    <dgm:pt modelId="{50D447F9-C962-45BB-81B2-C4E5AE2A0053}" type="pres">
      <dgm:prSet presAssocID="{5E7FDD19-B9CD-4ACC-B516-5E0F9FFF5893}" presName="child2" presStyleLbl="bgAcc1" presStyleIdx="1" presStyleCnt="4" custLinFactNeighborX="19717" custLinFactNeighborY="18542"/>
      <dgm:spPr/>
      <dgm:t>
        <a:bodyPr/>
        <a:lstStyle/>
        <a:p>
          <a:endParaRPr lang="es-PE"/>
        </a:p>
      </dgm:t>
    </dgm:pt>
    <dgm:pt modelId="{5680DB78-15CA-49E5-B307-78729679901F}" type="pres">
      <dgm:prSet presAssocID="{5E7FDD19-B9CD-4ACC-B516-5E0F9FFF589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021BF36-D0F3-4306-88CA-8D001145FC10}" type="pres">
      <dgm:prSet presAssocID="{5E7FDD19-B9CD-4ACC-B516-5E0F9FFF5893}" presName="child3group" presStyleCnt="0"/>
      <dgm:spPr/>
    </dgm:pt>
    <dgm:pt modelId="{5707231B-33D6-4DCF-97B2-406D74AF00AC}" type="pres">
      <dgm:prSet presAssocID="{5E7FDD19-B9CD-4ACC-B516-5E0F9FFF5893}" presName="child3" presStyleLbl="bgAcc1" presStyleIdx="2" presStyleCnt="4" custLinFactNeighborX="19956" custLinFactNeighborY="-26880"/>
      <dgm:spPr/>
      <dgm:t>
        <a:bodyPr/>
        <a:lstStyle/>
        <a:p>
          <a:endParaRPr lang="es-PE"/>
        </a:p>
      </dgm:t>
    </dgm:pt>
    <dgm:pt modelId="{794D72BB-E0F3-4206-A81C-E0210F3AEB8E}" type="pres">
      <dgm:prSet presAssocID="{5E7FDD19-B9CD-4ACC-B516-5E0F9FFF589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BC15338-2604-410D-B336-613CED193D38}" type="pres">
      <dgm:prSet presAssocID="{5E7FDD19-B9CD-4ACC-B516-5E0F9FFF5893}" presName="child4group" presStyleCnt="0"/>
      <dgm:spPr/>
    </dgm:pt>
    <dgm:pt modelId="{8DA002CE-B512-44B6-9D45-6A421F70670A}" type="pres">
      <dgm:prSet presAssocID="{5E7FDD19-B9CD-4ACC-B516-5E0F9FFF5893}" presName="child4" presStyleLbl="bgAcc1" presStyleIdx="3" presStyleCnt="4" custLinFactNeighborX="-6433" custLinFactNeighborY="-26041"/>
      <dgm:spPr/>
      <dgm:t>
        <a:bodyPr/>
        <a:lstStyle/>
        <a:p>
          <a:endParaRPr lang="es-PE"/>
        </a:p>
      </dgm:t>
    </dgm:pt>
    <dgm:pt modelId="{F7FD9D35-0717-4335-AECD-780A8BE54339}" type="pres">
      <dgm:prSet presAssocID="{5E7FDD19-B9CD-4ACC-B516-5E0F9FFF589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A74AD39-3440-4B91-BC07-7ABBA302930C}" type="pres">
      <dgm:prSet presAssocID="{5E7FDD19-B9CD-4ACC-B516-5E0F9FFF5893}" presName="childPlaceholder" presStyleCnt="0"/>
      <dgm:spPr/>
    </dgm:pt>
    <dgm:pt modelId="{76DACFB2-AB98-42A0-9F1F-CA6AC899840E}" type="pres">
      <dgm:prSet presAssocID="{5E7FDD19-B9CD-4ACC-B516-5E0F9FFF5893}" presName="circle" presStyleCnt="0"/>
      <dgm:spPr/>
    </dgm:pt>
    <dgm:pt modelId="{220B4F96-57F3-4D95-AC9E-5E0729C96DED}" type="pres">
      <dgm:prSet presAssocID="{5E7FDD19-B9CD-4ACC-B516-5E0F9FFF589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39EE30C-5B2B-48FD-BBDA-79064137CA03}" type="pres">
      <dgm:prSet presAssocID="{5E7FDD19-B9CD-4ACC-B516-5E0F9FFF589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2807B8-6DE5-47E9-A07B-58D71CDCEF3B}" type="pres">
      <dgm:prSet presAssocID="{5E7FDD19-B9CD-4ACC-B516-5E0F9FFF589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D4CA2A1-CA7E-4556-8EC7-6973F3B61F2B}" type="pres">
      <dgm:prSet presAssocID="{5E7FDD19-B9CD-4ACC-B516-5E0F9FFF589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D122196-C1B6-4B80-B92D-DC50FC1CBFC4}" type="pres">
      <dgm:prSet presAssocID="{5E7FDD19-B9CD-4ACC-B516-5E0F9FFF5893}" presName="quadrantPlaceholder" presStyleCnt="0"/>
      <dgm:spPr/>
    </dgm:pt>
    <dgm:pt modelId="{B601946D-3988-4A86-8164-D47276DFBA63}" type="pres">
      <dgm:prSet presAssocID="{5E7FDD19-B9CD-4ACC-B516-5E0F9FFF5893}" presName="center1" presStyleLbl="fgShp" presStyleIdx="0" presStyleCnt="2"/>
      <dgm:spPr>
        <a:solidFill>
          <a:schemeClr val="bg1"/>
        </a:solidFill>
        <a:ln>
          <a:solidFill>
            <a:schemeClr val="bg2"/>
          </a:solidFill>
        </a:ln>
      </dgm:spPr>
    </dgm:pt>
    <dgm:pt modelId="{D917DDDB-A885-44D6-98DC-EC3C95032F64}" type="pres">
      <dgm:prSet presAssocID="{5E7FDD19-B9CD-4ACC-B516-5E0F9FFF5893}" presName="center2" presStyleLbl="fgShp" presStyleIdx="1" presStyleCnt="2"/>
      <dgm:spPr>
        <a:solidFill>
          <a:schemeClr val="bg1"/>
        </a:solidFill>
        <a:ln>
          <a:solidFill>
            <a:schemeClr val="bg2"/>
          </a:solidFill>
        </a:ln>
      </dgm:spPr>
    </dgm:pt>
  </dgm:ptLst>
  <dgm:cxnLst>
    <dgm:cxn modelId="{57862E04-B408-44CB-97E3-E8450DAB5C9F}" type="presOf" srcId="{340C3C41-6543-40F4-A311-F18FD246F729}" destId="{794D72BB-E0F3-4206-A81C-E0210F3AEB8E}" srcOrd="1" destOrd="0" presId="urn:microsoft.com/office/officeart/2005/8/layout/cycle4"/>
    <dgm:cxn modelId="{C6811C49-B21F-4C25-AB0F-7C3615BC62B8}" srcId="{5E7FDD19-B9CD-4ACC-B516-5E0F9FFF5893}" destId="{FE2E455D-50E4-4D3D-A613-A2959A37E5CB}" srcOrd="4" destOrd="0" parTransId="{3C668CD7-7B43-452B-9992-9FEAC77E4781}" sibTransId="{2B072E01-08E9-4108-99B1-173F1985752C}"/>
    <dgm:cxn modelId="{C65655D7-DC84-4B91-840A-D876988D9901}" type="presOf" srcId="{67C047C5-E5CB-4977-BD0F-7C1B9E5F90D4}" destId="{5707231B-33D6-4DCF-97B2-406D74AF00AC}" srcOrd="0" destOrd="1" presId="urn:microsoft.com/office/officeart/2005/8/layout/cycle4"/>
    <dgm:cxn modelId="{8A9269F9-5615-4442-B141-E51ED3E4D10B}" srcId="{5E7FDD19-B9CD-4ACC-B516-5E0F9FFF5893}" destId="{1AB0AE57-314A-4EEE-94A4-83EAB9F4BA00}" srcOrd="3" destOrd="0" parTransId="{B1CE90B2-9A1C-4EBA-BCDB-7A3C57262412}" sibTransId="{A87CABE5-F8CE-4E8F-8D74-EA9D09C91A38}"/>
    <dgm:cxn modelId="{94BE7DA3-8D8C-409C-BA2F-0242499BFAAB}" srcId="{5E7FDD19-B9CD-4ACC-B516-5E0F9FFF5893}" destId="{912DABFF-190D-40D8-887F-51B91C4F65DC}" srcOrd="2" destOrd="0" parTransId="{EE819C66-0D2C-41EE-99C2-D0F461B26B06}" sibTransId="{80207B33-F57C-4A13-A3B5-080E9CB9A950}"/>
    <dgm:cxn modelId="{A2DBC453-6CFF-44B0-82E9-CBB1B7DBC32B}" srcId="{1AB0AE57-314A-4EEE-94A4-83EAB9F4BA00}" destId="{657A0291-1F79-4B39-B862-6031D5F32A40}" srcOrd="0" destOrd="0" parTransId="{E478D5DD-31AE-4CBA-8594-768FF77FFE86}" sibTransId="{14F06BAF-E6A8-4FE8-9133-4F325FCBEEE8}"/>
    <dgm:cxn modelId="{50E58951-E366-436E-9B0F-8EBB50D84233}" type="presOf" srcId="{CCE71B9A-BDCC-4DAE-9B74-C29E490A0416}" destId="{50D447F9-C962-45BB-81B2-C4E5AE2A0053}" srcOrd="0" destOrd="1" presId="urn:microsoft.com/office/officeart/2005/8/layout/cycle4"/>
    <dgm:cxn modelId="{E76131FA-D5F2-4D05-8EF4-512FE7857874}" type="presOf" srcId="{299BD8D4-3AB2-44A5-A66B-68F43BBA242C}" destId="{739EE30C-5B2B-48FD-BBDA-79064137CA03}" srcOrd="0" destOrd="0" presId="urn:microsoft.com/office/officeart/2005/8/layout/cycle4"/>
    <dgm:cxn modelId="{BF8AEE17-8E94-4A0F-9CCB-600FFCBDEFA0}" type="presOf" srcId="{657A0291-1F79-4B39-B862-6031D5F32A40}" destId="{F7FD9D35-0717-4335-AECD-780A8BE54339}" srcOrd="1" destOrd="0" presId="urn:microsoft.com/office/officeart/2005/8/layout/cycle4"/>
    <dgm:cxn modelId="{D87C12D0-75E3-4CAB-A259-310C6C4F15C4}" srcId="{4DFBE376-75A7-4680-BDAB-9D79EEB647A3}" destId="{C371BE3F-FD92-4E1F-A901-4AC28E55E980}" srcOrd="0" destOrd="0" parTransId="{90FD0F08-FC51-42A2-B95D-A0668EE082F6}" sibTransId="{65FA659A-5B9B-4CB3-9F2D-0E360D65133F}"/>
    <dgm:cxn modelId="{BBD6A772-4E6D-40AE-A271-2E8F0965E981}" type="presOf" srcId="{13CF1477-2987-4D41-A2AD-4D7B4F884EB8}" destId="{6443DA88-78FA-4CE6-B52B-F9BD200CFCD3}" srcOrd="1" destOrd="1" presId="urn:microsoft.com/office/officeart/2005/8/layout/cycle4"/>
    <dgm:cxn modelId="{1648FEFE-8501-4EE0-A93C-4CBA1D976DCA}" srcId="{FE2E455D-50E4-4D3D-A613-A2959A37E5CB}" destId="{EA549EE1-4966-4F3D-B2C3-F4A18DB5089F}" srcOrd="0" destOrd="0" parTransId="{BF324930-DA51-4E91-976D-9E402D4A0E1E}" sibTransId="{4B035C3E-A61C-47D7-B461-39ACCF902B8C}"/>
    <dgm:cxn modelId="{813676A9-9160-4BA2-A60F-AEC9EA190067}" type="presOf" srcId="{5E7FDD19-B9CD-4ACC-B516-5E0F9FFF5893}" destId="{E48B6DCF-1CB4-4759-8D8B-64B3F3196EA7}" srcOrd="0" destOrd="0" presId="urn:microsoft.com/office/officeart/2005/8/layout/cycle4"/>
    <dgm:cxn modelId="{60124CE6-42B6-4E06-8C10-17F7A6628AA2}" type="presOf" srcId="{340C3C41-6543-40F4-A311-F18FD246F729}" destId="{5707231B-33D6-4DCF-97B2-406D74AF00AC}" srcOrd="0" destOrd="0" presId="urn:microsoft.com/office/officeart/2005/8/layout/cycle4"/>
    <dgm:cxn modelId="{96A1A66E-D0A1-463C-9A72-1DC736CEC6A4}" srcId="{4DFBE376-75A7-4680-BDAB-9D79EEB647A3}" destId="{13CF1477-2987-4D41-A2AD-4D7B4F884EB8}" srcOrd="1" destOrd="0" parTransId="{FE56279D-50B6-4752-A2D7-A00F1CA853BF}" sibTransId="{3DA53CA3-6287-40C7-AE6F-7F1F3E9AA672}"/>
    <dgm:cxn modelId="{05671446-BF47-4033-8F4B-BB5F5A3AE891}" type="presOf" srcId="{912DABFF-190D-40D8-887F-51B91C4F65DC}" destId="{4F2807B8-6DE5-47E9-A07B-58D71CDCEF3B}" srcOrd="0" destOrd="0" presId="urn:microsoft.com/office/officeart/2005/8/layout/cycle4"/>
    <dgm:cxn modelId="{CB1685EB-F5FE-4129-9FAE-DF7F0C1AC3DE}" type="presOf" srcId="{C371BE3F-FD92-4E1F-A901-4AC28E55E980}" destId="{6443DA88-78FA-4CE6-B52B-F9BD200CFCD3}" srcOrd="1" destOrd="0" presId="urn:microsoft.com/office/officeart/2005/8/layout/cycle4"/>
    <dgm:cxn modelId="{F167D205-3121-43D8-84E6-2254A9B702F4}" type="presOf" srcId="{41DC6537-9167-414C-97C5-813C5103F0D7}" destId="{50D447F9-C962-45BB-81B2-C4E5AE2A0053}" srcOrd="0" destOrd="0" presId="urn:microsoft.com/office/officeart/2005/8/layout/cycle4"/>
    <dgm:cxn modelId="{9C47FE84-FBCB-435B-8D9F-C2E67ECC8B1F}" type="presOf" srcId="{67C047C5-E5CB-4977-BD0F-7C1B9E5F90D4}" destId="{794D72BB-E0F3-4206-A81C-E0210F3AEB8E}" srcOrd="1" destOrd="1" presId="urn:microsoft.com/office/officeart/2005/8/layout/cycle4"/>
    <dgm:cxn modelId="{980DF3D6-CAD5-4169-AADB-E25368EF3EE4}" type="presOf" srcId="{1AB0AE57-314A-4EEE-94A4-83EAB9F4BA00}" destId="{CD4CA2A1-CA7E-4556-8EC7-6973F3B61F2B}" srcOrd="0" destOrd="0" presId="urn:microsoft.com/office/officeart/2005/8/layout/cycle4"/>
    <dgm:cxn modelId="{4E37A20E-DF29-4FCD-9842-885CEDB9CA5C}" srcId="{912DABFF-190D-40D8-887F-51B91C4F65DC}" destId="{67C047C5-E5CB-4977-BD0F-7C1B9E5F90D4}" srcOrd="1" destOrd="0" parTransId="{D929F1FE-8006-42DC-9EE5-6EB92F59BC2A}" sibTransId="{F99BD97D-A81A-45D0-986D-8B219142B36E}"/>
    <dgm:cxn modelId="{EBF85B5E-7B12-47DA-88A5-BB5EBA43B46C}" srcId="{5E7FDD19-B9CD-4ACC-B516-5E0F9FFF5893}" destId="{299BD8D4-3AB2-44A5-A66B-68F43BBA242C}" srcOrd="1" destOrd="0" parTransId="{605170DC-C869-4DE7-8F32-00C1FA30A87F}" sibTransId="{6F99EDD5-0048-4F54-9408-40DFF1F4A7CB}"/>
    <dgm:cxn modelId="{C913358A-C1FE-4D72-AE44-2E3CD05AB640}" type="presOf" srcId="{13CF1477-2987-4D41-A2AD-4D7B4F884EB8}" destId="{57EF3373-3C20-4628-ACE3-671D2EE8E6CD}" srcOrd="0" destOrd="1" presId="urn:microsoft.com/office/officeart/2005/8/layout/cycle4"/>
    <dgm:cxn modelId="{F01344F1-6895-402A-99AB-0D95FEC340C4}" type="presOf" srcId="{4DFBE376-75A7-4680-BDAB-9D79EEB647A3}" destId="{220B4F96-57F3-4D95-AC9E-5E0729C96DED}" srcOrd="0" destOrd="0" presId="urn:microsoft.com/office/officeart/2005/8/layout/cycle4"/>
    <dgm:cxn modelId="{E4FAF0EE-53E1-489F-A14B-70A828D1DB66}" srcId="{5E7FDD19-B9CD-4ACC-B516-5E0F9FFF5893}" destId="{4DFBE376-75A7-4680-BDAB-9D79EEB647A3}" srcOrd="0" destOrd="0" parTransId="{64DC5077-6BD7-4781-ABE6-281B1F4C7E06}" sibTransId="{07940902-677F-4EDB-9934-4510E5B56480}"/>
    <dgm:cxn modelId="{8A49BD13-757F-4AA6-BE23-89C080D2A134}" srcId="{299BD8D4-3AB2-44A5-A66B-68F43BBA242C}" destId="{41DC6537-9167-414C-97C5-813C5103F0D7}" srcOrd="0" destOrd="0" parTransId="{E069AF7E-E29E-4C0C-9574-F265EF5491C0}" sibTransId="{C6BC2C9F-A569-4C84-908D-4EA7FFF840E7}"/>
    <dgm:cxn modelId="{C8724FB9-D8B5-471F-82EB-1C1E73F84A33}" type="presOf" srcId="{C371BE3F-FD92-4E1F-A901-4AC28E55E980}" destId="{57EF3373-3C20-4628-ACE3-671D2EE8E6CD}" srcOrd="0" destOrd="0" presId="urn:microsoft.com/office/officeart/2005/8/layout/cycle4"/>
    <dgm:cxn modelId="{15D70810-53CE-4D35-BBA9-E8BFE01FAF5E}" type="presOf" srcId="{41DC6537-9167-414C-97C5-813C5103F0D7}" destId="{5680DB78-15CA-49E5-B307-78729679901F}" srcOrd="1" destOrd="0" presId="urn:microsoft.com/office/officeart/2005/8/layout/cycle4"/>
    <dgm:cxn modelId="{9093E894-204F-4B0F-AF52-B0D27EECA819}" type="presOf" srcId="{CCE71B9A-BDCC-4DAE-9B74-C29E490A0416}" destId="{5680DB78-15CA-49E5-B307-78729679901F}" srcOrd="1" destOrd="1" presId="urn:microsoft.com/office/officeart/2005/8/layout/cycle4"/>
    <dgm:cxn modelId="{20D9CC47-1274-46C2-A4AA-5DF8854DFA41}" type="presOf" srcId="{657A0291-1F79-4B39-B862-6031D5F32A40}" destId="{8DA002CE-B512-44B6-9D45-6A421F70670A}" srcOrd="0" destOrd="0" presId="urn:microsoft.com/office/officeart/2005/8/layout/cycle4"/>
    <dgm:cxn modelId="{DAA8D12E-3704-49BA-B7B3-47A65592B84D}" srcId="{912DABFF-190D-40D8-887F-51B91C4F65DC}" destId="{340C3C41-6543-40F4-A311-F18FD246F729}" srcOrd="0" destOrd="0" parTransId="{B7A174BB-EC3A-4A77-B2AB-B4EE50012E7F}" sibTransId="{5E29DA21-B8AC-4E06-81BF-37899B9687A1}"/>
    <dgm:cxn modelId="{978FA269-DF4F-4815-8021-6FB5B117EA7A}" srcId="{299BD8D4-3AB2-44A5-A66B-68F43BBA242C}" destId="{CCE71B9A-BDCC-4DAE-9B74-C29E490A0416}" srcOrd="1" destOrd="0" parTransId="{066E1746-FF38-4693-9C46-761CE61E2BDB}" sibTransId="{F06C89F7-4E48-4E2D-BB7B-772BF88AA92A}"/>
    <dgm:cxn modelId="{878DEF6D-3D22-4C44-9B19-B85E5571BC97}" type="presParOf" srcId="{E48B6DCF-1CB4-4759-8D8B-64B3F3196EA7}" destId="{0D7F7244-A46A-4F62-8036-2FF6EFCC490B}" srcOrd="0" destOrd="0" presId="urn:microsoft.com/office/officeart/2005/8/layout/cycle4"/>
    <dgm:cxn modelId="{42A0CE87-BC99-4D43-82D6-EE78BCA94CE9}" type="presParOf" srcId="{0D7F7244-A46A-4F62-8036-2FF6EFCC490B}" destId="{6C7790D5-41B9-449A-B613-21D1D9B632FD}" srcOrd="0" destOrd="0" presId="urn:microsoft.com/office/officeart/2005/8/layout/cycle4"/>
    <dgm:cxn modelId="{3C3BDF6B-742F-48F3-B152-6E6D144E706B}" type="presParOf" srcId="{6C7790D5-41B9-449A-B613-21D1D9B632FD}" destId="{57EF3373-3C20-4628-ACE3-671D2EE8E6CD}" srcOrd="0" destOrd="0" presId="urn:microsoft.com/office/officeart/2005/8/layout/cycle4"/>
    <dgm:cxn modelId="{7BEA8AB6-01A7-4C33-B958-58550E1E46D7}" type="presParOf" srcId="{6C7790D5-41B9-449A-B613-21D1D9B632FD}" destId="{6443DA88-78FA-4CE6-B52B-F9BD200CFCD3}" srcOrd="1" destOrd="0" presId="urn:microsoft.com/office/officeart/2005/8/layout/cycle4"/>
    <dgm:cxn modelId="{93ECE4A1-B28F-43C5-B0C2-DAF1107472DC}" type="presParOf" srcId="{0D7F7244-A46A-4F62-8036-2FF6EFCC490B}" destId="{49711909-84D3-4EF9-9021-3C9EBF24CD95}" srcOrd="1" destOrd="0" presId="urn:microsoft.com/office/officeart/2005/8/layout/cycle4"/>
    <dgm:cxn modelId="{9C007CAF-F7C3-4153-BB74-2ED395398EF0}" type="presParOf" srcId="{49711909-84D3-4EF9-9021-3C9EBF24CD95}" destId="{50D447F9-C962-45BB-81B2-C4E5AE2A0053}" srcOrd="0" destOrd="0" presId="urn:microsoft.com/office/officeart/2005/8/layout/cycle4"/>
    <dgm:cxn modelId="{09166505-627A-4D4F-BF18-1FC4059C55C4}" type="presParOf" srcId="{49711909-84D3-4EF9-9021-3C9EBF24CD95}" destId="{5680DB78-15CA-49E5-B307-78729679901F}" srcOrd="1" destOrd="0" presId="urn:microsoft.com/office/officeart/2005/8/layout/cycle4"/>
    <dgm:cxn modelId="{A4B0660E-21A2-40BC-82D3-6F9DD181CBE4}" type="presParOf" srcId="{0D7F7244-A46A-4F62-8036-2FF6EFCC490B}" destId="{A021BF36-D0F3-4306-88CA-8D001145FC10}" srcOrd="2" destOrd="0" presId="urn:microsoft.com/office/officeart/2005/8/layout/cycle4"/>
    <dgm:cxn modelId="{9B93C30C-8618-4902-84EA-20DEDCF84640}" type="presParOf" srcId="{A021BF36-D0F3-4306-88CA-8D001145FC10}" destId="{5707231B-33D6-4DCF-97B2-406D74AF00AC}" srcOrd="0" destOrd="0" presId="urn:microsoft.com/office/officeart/2005/8/layout/cycle4"/>
    <dgm:cxn modelId="{19A3D617-FE1C-4683-A37C-99996D9E5663}" type="presParOf" srcId="{A021BF36-D0F3-4306-88CA-8D001145FC10}" destId="{794D72BB-E0F3-4206-A81C-E0210F3AEB8E}" srcOrd="1" destOrd="0" presId="urn:microsoft.com/office/officeart/2005/8/layout/cycle4"/>
    <dgm:cxn modelId="{83985D7C-1A55-4D2C-A708-C535247AFE41}" type="presParOf" srcId="{0D7F7244-A46A-4F62-8036-2FF6EFCC490B}" destId="{CBC15338-2604-410D-B336-613CED193D38}" srcOrd="3" destOrd="0" presId="urn:microsoft.com/office/officeart/2005/8/layout/cycle4"/>
    <dgm:cxn modelId="{FADE1697-264E-49DB-B3C3-78447783E440}" type="presParOf" srcId="{CBC15338-2604-410D-B336-613CED193D38}" destId="{8DA002CE-B512-44B6-9D45-6A421F70670A}" srcOrd="0" destOrd="0" presId="urn:microsoft.com/office/officeart/2005/8/layout/cycle4"/>
    <dgm:cxn modelId="{FABE6D0F-0505-4307-9676-580EBEC02BFF}" type="presParOf" srcId="{CBC15338-2604-410D-B336-613CED193D38}" destId="{F7FD9D35-0717-4335-AECD-780A8BE54339}" srcOrd="1" destOrd="0" presId="urn:microsoft.com/office/officeart/2005/8/layout/cycle4"/>
    <dgm:cxn modelId="{3ED0DEB5-FC68-45A8-B402-01A5D742135C}" type="presParOf" srcId="{0D7F7244-A46A-4F62-8036-2FF6EFCC490B}" destId="{7A74AD39-3440-4B91-BC07-7ABBA302930C}" srcOrd="4" destOrd="0" presId="urn:microsoft.com/office/officeart/2005/8/layout/cycle4"/>
    <dgm:cxn modelId="{608BC20C-704B-49A7-85DE-BE4A34D5BA51}" type="presParOf" srcId="{E48B6DCF-1CB4-4759-8D8B-64B3F3196EA7}" destId="{76DACFB2-AB98-42A0-9F1F-CA6AC899840E}" srcOrd="1" destOrd="0" presId="urn:microsoft.com/office/officeart/2005/8/layout/cycle4"/>
    <dgm:cxn modelId="{F3F1A563-0755-45C4-9B8C-B6C0C76737B0}" type="presParOf" srcId="{76DACFB2-AB98-42A0-9F1F-CA6AC899840E}" destId="{220B4F96-57F3-4D95-AC9E-5E0729C96DED}" srcOrd="0" destOrd="0" presId="urn:microsoft.com/office/officeart/2005/8/layout/cycle4"/>
    <dgm:cxn modelId="{648AFA6F-CD77-43E7-A84E-0D3CBA2D8571}" type="presParOf" srcId="{76DACFB2-AB98-42A0-9F1F-CA6AC899840E}" destId="{739EE30C-5B2B-48FD-BBDA-79064137CA03}" srcOrd="1" destOrd="0" presId="urn:microsoft.com/office/officeart/2005/8/layout/cycle4"/>
    <dgm:cxn modelId="{C68249B3-91AE-4045-B45C-315130195FC9}" type="presParOf" srcId="{76DACFB2-AB98-42A0-9F1F-CA6AC899840E}" destId="{4F2807B8-6DE5-47E9-A07B-58D71CDCEF3B}" srcOrd="2" destOrd="0" presId="urn:microsoft.com/office/officeart/2005/8/layout/cycle4"/>
    <dgm:cxn modelId="{7DDD0AA3-F9FE-46AC-80B6-06DA21E6C6A5}" type="presParOf" srcId="{76DACFB2-AB98-42A0-9F1F-CA6AC899840E}" destId="{CD4CA2A1-CA7E-4556-8EC7-6973F3B61F2B}" srcOrd="3" destOrd="0" presId="urn:microsoft.com/office/officeart/2005/8/layout/cycle4"/>
    <dgm:cxn modelId="{34544C55-C664-4731-B42F-333D1D4A73DC}" type="presParOf" srcId="{76DACFB2-AB98-42A0-9F1F-CA6AC899840E}" destId="{2D122196-C1B6-4B80-B92D-DC50FC1CBFC4}" srcOrd="4" destOrd="0" presId="urn:microsoft.com/office/officeart/2005/8/layout/cycle4"/>
    <dgm:cxn modelId="{E72B508B-8B95-4CB6-AC27-7E282639010D}" type="presParOf" srcId="{E48B6DCF-1CB4-4759-8D8B-64B3F3196EA7}" destId="{B601946D-3988-4A86-8164-D47276DFBA63}" srcOrd="2" destOrd="0" presId="urn:microsoft.com/office/officeart/2005/8/layout/cycle4"/>
    <dgm:cxn modelId="{9DFB5C66-5463-40C0-A128-AFD26065251E}" type="presParOf" srcId="{E48B6DCF-1CB4-4759-8D8B-64B3F3196EA7}" destId="{D917DDDB-A885-44D6-98DC-EC3C95032F6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870CCE-8EA3-4BF9-BC6A-E55AAAFF2E75}" type="doc">
      <dgm:prSet loTypeId="urn:microsoft.com/office/officeart/2005/8/layout/arrow6" loCatId="relationship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s-PE"/>
        </a:p>
      </dgm:t>
    </dgm:pt>
    <dgm:pt modelId="{198E6040-F5EA-4052-92B4-7FCF8C579982}">
      <dgm:prSet phldrT="[Texto]" custT="1"/>
      <dgm:spPr/>
      <dgm:t>
        <a:bodyPr/>
        <a:lstStyle/>
        <a:p>
          <a:r>
            <a:rPr lang="es-PE" sz="4400" dirty="0"/>
            <a:t>ANTES</a:t>
          </a:r>
        </a:p>
      </dgm:t>
    </dgm:pt>
    <dgm:pt modelId="{5911546C-33BD-46EA-83F5-42E9DD1D6B8C}" type="parTrans" cxnId="{3455E3B4-4937-4329-B8EE-6BC1965C9DC5}">
      <dgm:prSet/>
      <dgm:spPr/>
      <dgm:t>
        <a:bodyPr/>
        <a:lstStyle/>
        <a:p>
          <a:endParaRPr lang="es-PE"/>
        </a:p>
      </dgm:t>
    </dgm:pt>
    <dgm:pt modelId="{5A43FB54-60B3-421A-8B39-B5A46B414666}" type="sibTrans" cxnId="{3455E3B4-4937-4329-B8EE-6BC1965C9DC5}">
      <dgm:prSet/>
      <dgm:spPr/>
      <dgm:t>
        <a:bodyPr/>
        <a:lstStyle/>
        <a:p>
          <a:endParaRPr lang="es-PE"/>
        </a:p>
      </dgm:t>
    </dgm:pt>
    <dgm:pt modelId="{B5A6A95C-EA0C-4E1F-8CF3-889FAC60D9F9}">
      <dgm:prSet phldrT="[Texto]" custT="1"/>
      <dgm:spPr/>
      <dgm:t>
        <a:bodyPr/>
        <a:lstStyle/>
        <a:p>
          <a:r>
            <a:rPr lang="es-PE" sz="4400" dirty="0"/>
            <a:t>AHORA</a:t>
          </a:r>
        </a:p>
      </dgm:t>
    </dgm:pt>
    <dgm:pt modelId="{07035D90-8A3D-4360-B696-02B1CAF5E938}" type="parTrans" cxnId="{A9A028BF-C48A-4932-B895-738EC28ABAAF}">
      <dgm:prSet/>
      <dgm:spPr/>
      <dgm:t>
        <a:bodyPr/>
        <a:lstStyle/>
        <a:p>
          <a:endParaRPr lang="es-PE"/>
        </a:p>
      </dgm:t>
    </dgm:pt>
    <dgm:pt modelId="{6C059425-8F2F-4EBA-B631-BF9288650826}" type="sibTrans" cxnId="{A9A028BF-C48A-4932-B895-738EC28ABAAF}">
      <dgm:prSet/>
      <dgm:spPr/>
      <dgm:t>
        <a:bodyPr/>
        <a:lstStyle/>
        <a:p>
          <a:endParaRPr lang="es-PE"/>
        </a:p>
      </dgm:t>
    </dgm:pt>
    <dgm:pt modelId="{E91CD653-291E-46D1-9C73-AD4C44153510}" type="pres">
      <dgm:prSet presAssocID="{CE870CCE-8EA3-4BF9-BC6A-E55AAAFF2E7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B932F7C-AAE7-4E36-B528-F81DB995AD09}" type="pres">
      <dgm:prSet presAssocID="{CE870CCE-8EA3-4BF9-BC6A-E55AAAFF2E75}" presName="ribbon" presStyleLbl="node1" presStyleIdx="0" presStyleCnt="1"/>
      <dgm:spPr/>
    </dgm:pt>
    <dgm:pt modelId="{B6796C0E-2C85-46B8-A441-D0796E829CB6}" type="pres">
      <dgm:prSet presAssocID="{CE870CCE-8EA3-4BF9-BC6A-E55AAAFF2E7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8C8873-64C4-48C7-92B8-8032E3BCF52E}" type="pres">
      <dgm:prSet presAssocID="{CE870CCE-8EA3-4BF9-BC6A-E55AAAFF2E7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D09EB3A-198D-4904-B38F-75AFA02A8BDB}" type="presOf" srcId="{198E6040-F5EA-4052-92B4-7FCF8C579982}" destId="{B6796C0E-2C85-46B8-A441-D0796E829CB6}" srcOrd="0" destOrd="0" presId="urn:microsoft.com/office/officeart/2005/8/layout/arrow6"/>
    <dgm:cxn modelId="{A9A028BF-C48A-4932-B895-738EC28ABAAF}" srcId="{CE870CCE-8EA3-4BF9-BC6A-E55AAAFF2E75}" destId="{B5A6A95C-EA0C-4E1F-8CF3-889FAC60D9F9}" srcOrd="1" destOrd="0" parTransId="{07035D90-8A3D-4360-B696-02B1CAF5E938}" sibTransId="{6C059425-8F2F-4EBA-B631-BF9288650826}"/>
    <dgm:cxn modelId="{3455E3B4-4937-4329-B8EE-6BC1965C9DC5}" srcId="{CE870CCE-8EA3-4BF9-BC6A-E55AAAFF2E75}" destId="{198E6040-F5EA-4052-92B4-7FCF8C579982}" srcOrd="0" destOrd="0" parTransId="{5911546C-33BD-46EA-83F5-42E9DD1D6B8C}" sibTransId="{5A43FB54-60B3-421A-8B39-B5A46B414666}"/>
    <dgm:cxn modelId="{ECDC68E4-D3C1-405B-A8C9-8CDAFCC4654E}" type="presOf" srcId="{B5A6A95C-EA0C-4E1F-8CF3-889FAC60D9F9}" destId="{478C8873-64C4-48C7-92B8-8032E3BCF52E}" srcOrd="0" destOrd="0" presId="urn:microsoft.com/office/officeart/2005/8/layout/arrow6"/>
    <dgm:cxn modelId="{085EFDA2-BFC9-4BF8-B7EF-20D3F76D902C}" type="presOf" srcId="{CE870CCE-8EA3-4BF9-BC6A-E55AAAFF2E75}" destId="{E91CD653-291E-46D1-9C73-AD4C44153510}" srcOrd="0" destOrd="0" presId="urn:microsoft.com/office/officeart/2005/8/layout/arrow6"/>
    <dgm:cxn modelId="{1FA77BDF-E28E-4733-A971-758A300A282B}" type="presParOf" srcId="{E91CD653-291E-46D1-9C73-AD4C44153510}" destId="{8B932F7C-AAE7-4E36-B528-F81DB995AD09}" srcOrd="0" destOrd="0" presId="urn:microsoft.com/office/officeart/2005/8/layout/arrow6"/>
    <dgm:cxn modelId="{D86BE007-BB9B-4FFC-983A-180E2AC9CFB2}" type="presParOf" srcId="{E91CD653-291E-46D1-9C73-AD4C44153510}" destId="{B6796C0E-2C85-46B8-A441-D0796E829CB6}" srcOrd="1" destOrd="0" presId="urn:microsoft.com/office/officeart/2005/8/layout/arrow6"/>
    <dgm:cxn modelId="{EE4F8F6F-2A9F-47C7-97C1-C8FEA0E91164}" type="presParOf" srcId="{E91CD653-291E-46D1-9C73-AD4C44153510}" destId="{478C8873-64C4-48C7-92B8-8032E3BCF52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E280B-B61B-44A0-8AFD-8286E974E0CD}">
      <dsp:nvSpPr>
        <dsp:cNvPr id="0" name=""/>
        <dsp:cNvSpPr/>
      </dsp:nvSpPr>
      <dsp:spPr>
        <a:xfrm>
          <a:off x="499271" y="0"/>
          <a:ext cx="1693848" cy="94102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b="1" kern="1200" dirty="0">
              <a:solidFill>
                <a:srgbClr val="FFFFFF"/>
              </a:solidFill>
            </a:rPr>
            <a:t>EsSalud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b="1" kern="1200" dirty="0">
            <a:solidFill>
              <a:srgbClr val="FFFFFF"/>
            </a:solidFill>
          </a:endParaRPr>
        </a:p>
      </dsp:txBody>
      <dsp:txXfrm>
        <a:off x="526833" y="27562"/>
        <a:ext cx="1638724" cy="885903"/>
      </dsp:txXfrm>
    </dsp:sp>
    <dsp:sp modelId="{00A36C8F-AB04-4B3C-AA42-C5BF5D190FFD}">
      <dsp:nvSpPr>
        <dsp:cNvPr id="0" name=""/>
        <dsp:cNvSpPr/>
      </dsp:nvSpPr>
      <dsp:spPr>
        <a:xfrm>
          <a:off x="3218566" y="0"/>
          <a:ext cx="1693848" cy="941027"/>
        </a:xfrm>
        <a:prstGeom prst="roundRect">
          <a:avLst>
            <a:gd name="adj" fmla="val 10000"/>
          </a:avLst>
        </a:prstGeom>
        <a:solidFill>
          <a:srgbClr val="0057B9"/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b="1" kern="1200" dirty="0">
              <a:solidFill>
                <a:schemeClr val="bg1"/>
              </a:solidFill>
            </a:rPr>
            <a:t>EsSalud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b="1" kern="1200" dirty="0">
            <a:solidFill>
              <a:schemeClr val="bg1"/>
            </a:solidFill>
          </a:endParaRPr>
        </a:p>
      </dsp:txBody>
      <dsp:txXfrm>
        <a:off x="3246128" y="27562"/>
        <a:ext cx="1638724" cy="885903"/>
      </dsp:txXfrm>
    </dsp:sp>
    <dsp:sp modelId="{73F8FFA1-8203-4ECC-94BB-6AA4156D9E1C}">
      <dsp:nvSpPr>
        <dsp:cNvPr id="0" name=""/>
        <dsp:cNvSpPr/>
      </dsp:nvSpPr>
      <dsp:spPr>
        <a:xfrm>
          <a:off x="2216645" y="3999365"/>
          <a:ext cx="705770" cy="70577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F9453D-8D8E-46D8-9818-5B3D18582672}">
      <dsp:nvSpPr>
        <dsp:cNvPr id="0" name=""/>
        <dsp:cNvSpPr/>
      </dsp:nvSpPr>
      <dsp:spPr>
        <a:xfrm rot="240000">
          <a:off x="451573" y="3696935"/>
          <a:ext cx="4235915" cy="29620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5815C3-6DCA-4D4F-85B3-3092A441330D}">
      <dsp:nvSpPr>
        <dsp:cNvPr id="0" name=""/>
        <dsp:cNvSpPr/>
      </dsp:nvSpPr>
      <dsp:spPr>
        <a:xfrm rot="240000">
          <a:off x="2994872" y="2956352"/>
          <a:ext cx="1690090" cy="787409"/>
        </a:xfrm>
        <a:prstGeom prst="roundRect">
          <a:avLst/>
        </a:prstGeom>
        <a:solidFill>
          <a:srgbClr val="02285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Basado en el cuidado y autocuidado</a:t>
          </a:r>
        </a:p>
      </dsp:txBody>
      <dsp:txXfrm>
        <a:off x="3033310" y="2994790"/>
        <a:ext cx="1613214" cy="710533"/>
      </dsp:txXfrm>
    </dsp:sp>
    <dsp:sp modelId="{FAA4150C-CCBF-48DD-9704-8812ED044DE3}">
      <dsp:nvSpPr>
        <dsp:cNvPr id="0" name=""/>
        <dsp:cNvSpPr/>
      </dsp:nvSpPr>
      <dsp:spPr>
        <a:xfrm rot="240000">
          <a:off x="3056039" y="2109427"/>
          <a:ext cx="1690090" cy="787409"/>
        </a:xfrm>
        <a:prstGeom prst="roundRect">
          <a:avLst/>
        </a:prstGeom>
        <a:solidFill>
          <a:srgbClr val="006FB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Primordialmente prevención y promoción</a:t>
          </a:r>
        </a:p>
      </dsp:txBody>
      <dsp:txXfrm>
        <a:off x="3094477" y="2147865"/>
        <a:ext cx="1613214" cy="710533"/>
      </dsp:txXfrm>
    </dsp:sp>
    <dsp:sp modelId="{A1560CC5-056F-43F7-844D-EE756D7416A4}">
      <dsp:nvSpPr>
        <dsp:cNvPr id="0" name=""/>
        <dsp:cNvSpPr/>
      </dsp:nvSpPr>
      <dsp:spPr>
        <a:xfrm rot="240000">
          <a:off x="3117206" y="1281323"/>
          <a:ext cx="1690090" cy="787409"/>
        </a:xfrm>
        <a:prstGeom prst="roundRect">
          <a:avLst/>
        </a:prstGeom>
        <a:solidFill>
          <a:srgbClr val="F0E5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>
              <a:solidFill>
                <a:srgbClr val="022856"/>
              </a:solidFill>
            </a:rPr>
            <a:t>Basado en la necesidad de la persona </a:t>
          </a:r>
        </a:p>
      </dsp:txBody>
      <dsp:txXfrm>
        <a:off x="3155644" y="1319761"/>
        <a:ext cx="1613214" cy="710533"/>
      </dsp:txXfrm>
    </dsp:sp>
    <dsp:sp modelId="{D4883248-6DF5-4A80-90E5-24293D73BFD5}">
      <dsp:nvSpPr>
        <dsp:cNvPr id="0" name=""/>
        <dsp:cNvSpPr/>
      </dsp:nvSpPr>
      <dsp:spPr>
        <a:xfrm rot="240000">
          <a:off x="571727" y="2786967"/>
          <a:ext cx="1690090" cy="787409"/>
        </a:xfrm>
        <a:prstGeom prst="roundRect">
          <a:avLst/>
        </a:prstGeom>
        <a:solidFill>
          <a:srgbClr val="2755F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Basado en la atención</a:t>
          </a:r>
        </a:p>
      </dsp:txBody>
      <dsp:txXfrm>
        <a:off x="610165" y="2825405"/>
        <a:ext cx="1613214" cy="710533"/>
      </dsp:txXfrm>
    </dsp:sp>
    <dsp:sp modelId="{3D3F8B0F-A104-4863-8902-A9BD1507E91E}">
      <dsp:nvSpPr>
        <dsp:cNvPr id="0" name=""/>
        <dsp:cNvSpPr/>
      </dsp:nvSpPr>
      <dsp:spPr>
        <a:xfrm rot="240000">
          <a:off x="632894" y="1940042"/>
          <a:ext cx="1690090" cy="787409"/>
        </a:xfrm>
        <a:prstGeom prst="round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Principalmente</a:t>
          </a:r>
          <a:r>
            <a:rPr lang="es-PE" sz="1400" kern="1200" baseline="0" dirty="0"/>
            <a:t> recuperativo</a:t>
          </a:r>
          <a:endParaRPr lang="es-PE" sz="1400" kern="1200" dirty="0"/>
        </a:p>
      </dsp:txBody>
      <dsp:txXfrm>
        <a:off x="671332" y="1978480"/>
        <a:ext cx="1613214" cy="710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7231B-33D6-4DCF-97B2-406D74AF00AC}">
      <dsp:nvSpPr>
        <dsp:cNvPr id="0" name=""/>
        <dsp:cNvSpPr/>
      </dsp:nvSpPr>
      <dsp:spPr>
        <a:xfrm>
          <a:off x="7221794" y="3157109"/>
          <a:ext cx="2625680" cy="17008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1" kern="1200" dirty="0" err="1"/>
            <a:t>Padomi</a:t>
          </a:r>
          <a:r>
            <a:rPr lang="es-PE" sz="1400" b="1" kern="1200" dirty="0"/>
            <a:t> </a:t>
          </a:r>
          <a:r>
            <a:rPr lang="es-PE" sz="1400" b="1" kern="1200" dirty="0" err="1"/>
            <a:t>Delivery</a:t>
          </a:r>
          <a:r>
            <a:rPr lang="es-PE" sz="1400" kern="1200" dirty="0"/>
            <a:t>: </a:t>
          </a:r>
          <a:r>
            <a:rPr lang="es-PE" sz="1400" kern="1200" dirty="0">
              <a:solidFill>
                <a:schemeClr val="tx1"/>
              </a:solidFill>
            </a:rPr>
            <a:t>36,767 asegurados.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>
              <a:solidFill>
                <a:schemeClr val="tx1"/>
              </a:solidFill>
            </a:rPr>
            <a:t>Farmacia Vecina</a:t>
          </a:r>
          <a:r>
            <a:rPr lang="es-MX" sz="1400" kern="1200" dirty="0">
              <a:solidFill>
                <a:schemeClr val="tx1"/>
              </a:solidFill>
            </a:rPr>
            <a:t>: </a:t>
          </a:r>
          <a:r>
            <a:rPr lang="es-MX" sz="1400" b="1" kern="1200" dirty="0" smtClean="0">
              <a:solidFill>
                <a:schemeClr val="tx1"/>
              </a:solidFill>
            </a:rPr>
            <a:t>24</a:t>
          </a:r>
          <a:r>
            <a:rPr lang="es-PE" sz="1400" b="1" kern="1200" dirty="0" smtClean="0">
              <a:solidFill>
                <a:schemeClr val="tx1"/>
              </a:solidFill>
            </a:rPr>
            <a:t>,886 </a:t>
          </a:r>
          <a:r>
            <a:rPr lang="es-PE" sz="1400" kern="1200" dirty="0" smtClean="0">
              <a:solidFill>
                <a:schemeClr val="tx1"/>
              </a:solidFill>
            </a:rPr>
            <a:t>beneficiarios y </a:t>
          </a:r>
          <a:r>
            <a:rPr lang="es-PE" sz="1400" b="1" kern="1200" dirty="0" smtClean="0">
              <a:solidFill>
                <a:schemeClr val="tx1"/>
              </a:solidFill>
            </a:rPr>
            <a:t>56,348</a:t>
          </a:r>
          <a:r>
            <a:rPr lang="es-PE" sz="1400" kern="1200" dirty="0" smtClean="0">
              <a:solidFill>
                <a:schemeClr val="tx1"/>
              </a:solidFill>
            </a:rPr>
            <a:t> </a:t>
          </a:r>
          <a:r>
            <a:rPr lang="es-PE" sz="1400" kern="1200" dirty="0">
              <a:solidFill>
                <a:schemeClr val="tx1"/>
              </a:solidFill>
            </a:rPr>
            <a:t>recetas entregadas.</a:t>
          </a:r>
        </a:p>
      </dsp:txBody>
      <dsp:txXfrm>
        <a:off x="8046860" y="3619682"/>
        <a:ext cx="1763252" cy="1200910"/>
      </dsp:txXfrm>
    </dsp:sp>
    <dsp:sp modelId="{8DA002CE-B512-44B6-9D45-6A421F70670A}">
      <dsp:nvSpPr>
        <dsp:cNvPr id="0" name=""/>
        <dsp:cNvSpPr/>
      </dsp:nvSpPr>
      <dsp:spPr>
        <a:xfrm>
          <a:off x="2244899" y="3171379"/>
          <a:ext cx="2625680" cy="17008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/>
            <a:t>S/100 MM</a:t>
          </a:r>
          <a:br>
            <a:rPr lang="es-PE" sz="1600" b="1" kern="1200" dirty="0"/>
          </a:br>
          <a:r>
            <a:rPr lang="es-PE" sz="1600" kern="1200" dirty="0"/>
            <a:t>al año.</a:t>
          </a:r>
        </a:p>
      </dsp:txBody>
      <dsp:txXfrm>
        <a:off x="2282261" y="3633952"/>
        <a:ext cx="1763252" cy="1200910"/>
      </dsp:txXfrm>
    </dsp:sp>
    <dsp:sp modelId="{50D447F9-C962-45BB-81B2-C4E5AE2A0053}">
      <dsp:nvSpPr>
        <dsp:cNvPr id="0" name=""/>
        <dsp:cNvSpPr/>
      </dsp:nvSpPr>
      <dsp:spPr>
        <a:xfrm>
          <a:off x="7215519" y="315370"/>
          <a:ext cx="2625680" cy="17008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Más de </a:t>
          </a:r>
          <a:r>
            <a:rPr lang="es-ES_tradnl" sz="1600" b="1" kern="1200" dirty="0"/>
            <a:t>5 MM </a:t>
          </a:r>
          <a:r>
            <a:rPr lang="es-ES_tradnl" sz="1600" kern="1200" dirty="0"/>
            <a:t>de asegurados beneficiados.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Satisfacción del asegurado: </a:t>
          </a:r>
          <a:r>
            <a:rPr lang="es-ES_tradnl" sz="1600" b="1" kern="1200" dirty="0"/>
            <a:t>98%.</a:t>
          </a:r>
        </a:p>
      </dsp:txBody>
      <dsp:txXfrm>
        <a:off x="8040585" y="352732"/>
        <a:ext cx="1763252" cy="1200910"/>
      </dsp:txXfrm>
    </dsp:sp>
    <dsp:sp modelId="{57EF3373-3C20-4628-ACE3-671D2EE8E6CD}">
      <dsp:nvSpPr>
        <dsp:cNvPr id="0" name=""/>
        <dsp:cNvSpPr/>
      </dsp:nvSpPr>
      <dsp:spPr>
        <a:xfrm>
          <a:off x="2244899" y="315370"/>
          <a:ext cx="2625680" cy="17008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Certificación </a:t>
          </a:r>
          <a:r>
            <a:rPr lang="es-ES_tradnl" sz="1400" b="1" kern="1200" dirty="0"/>
            <a:t>Buenas Prácticas de Almacenamiento</a:t>
          </a:r>
          <a:r>
            <a:rPr lang="es-ES_tradnl" sz="1400" kern="1200" dirty="0"/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Certificación </a:t>
          </a:r>
          <a:r>
            <a:rPr lang="es-ES_tradnl" sz="1400" b="1" kern="1200" dirty="0"/>
            <a:t>ISO 9001</a:t>
          </a:r>
          <a:r>
            <a:rPr lang="es-ES_tradnl" sz="1400" kern="1200" dirty="0"/>
            <a:t>.</a:t>
          </a:r>
        </a:p>
      </dsp:txBody>
      <dsp:txXfrm>
        <a:off x="2282261" y="352732"/>
        <a:ext cx="1763252" cy="1200910"/>
      </dsp:txXfrm>
    </dsp:sp>
    <dsp:sp modelId="{220B4F96-57F3-4D95-AC9E-5E0729C96DED}">
      <dsp:nvSpPr>
        <dsp:cNvPr id="0" name=""/>
        <dsp:cNvSpPr/>
      </dsp:nvSpPr>
      <dsp:spPr>
        <a:xfrm>
          <a:off x="3514044" y="302963"/>
          <a:ext cx="2301456" cy="2301456"/>
        </a:xfrm>
        <a:prstGeom prst="pieWedge">
          <a:avLst/>
        </a:prstGeom>
        <a:solidFill>
          <a:srgbClr val="BACD0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solidFill>
                <a:schemeClr val="bg1"/>
              </a:solidFill>
            </a:rPr>
            <a:t>Almacenes Certificados</a:t>
          </a:r>
          <a:endParaRPr lang="es-ES_tradnl" sz="2000" b="1" kern="1200" dirty="0">
            <a:solidFill>
              <a:schemeClr val="bg1"/>
            </a:solidFill>
          </a:endParaRPr>
        </a:p>
      </dsp:txBody>
      <dsp:txXfrm>
        <a:off x="4188125" y="977044"/>
        <a:ext cx="1627375" cy="1627375"/>
      </dsp:txXfrm>
    </dsp:sp>
    <dsp:sp modelId="{739EE30C-5B2B-48FD-BBDA-79064137CA03}">
      <dsp:nvSpPr>
        <dsp:cNvPr id="0" name=""/>
        <dsp:cNvSpPr/>
      </dsp:nvSpPr>
      <dsp:spPr>
        <a:xfrm rot="5400000">
          <a:off x="5921803" y="302963"/>
          <a:ext cx="2301456" cy="2301456"/>
        </a:xfrm>
        <a:prstGeom prst="pieWedge">
          <a:avLst/>
        </a:prstGeom>
        <a:solidFill>
          <a:srgbClr val="264DF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bg1"/>
              </a:solidFill>
            </a:rPr>
            <a:t>Mayor cantidad de población que recibe sus medicinas a tiempo</a:t>
          </a:r>
          <a:endParaRPr lang="es-ES_tradnl" sz="1800" b="1" kern="1200" dirty="0">
            <a:solidFill>
              <a:schemeClr val="bg1"/>
            </a:solidFill>
          </a:endParaRPr>
        </a:p>
      </dsp:txBody>
      <dsp:txXfrm rot="-5400000">
        <a:off x="5921803" y="977044"/>
        <a:ext cx="1627375" cy="1627375"/>
      </dsp:txXfrm>
    </dsp:sp>
    <dsp:sp modelId="{4F2807B8-6DE5-47E9-A07B-58D71CDCEF3B}">
      <dsp:nvSpPr>
        <dsp:cNvPr id="0" name=""/>
        <dsp:cNvSpPr/>
      </dsp:nvSpPr>
      <dsp:spPr>
        <a:xfrm rot="10800000">
          <a:off x="5921803" y="2710722"/>
          <a:ext cx="2301456" cy="2301456"/>
        </a:xfrm>
        <a:prstGeom prst="pieWedg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>
              <a:solidFill>
                <a:schemeClr val="tx1"/>
              </a:solidFill>
            </a:rPr>
            <a:t>Continuidad del tratamiento médico</a:t>
          </a:r>
          <a:endParaRPr lang="es-PE" sz="2100" kern="1200" dirty="0">
            <a:solidFill>
              <a:schemeClr val="tx1"/>
            </a:solidFill>
          </a:endParaRPr>
        </a:p>
      </dsp:txBody>
      <dsp:txXfrm rot="10800000">
        <a:off x="5921803" y="2710722"/>
        <a:ext cx="1627375" cy="1627375"/>
      </dsp:txXfrm>
    </dsp:sp>
    <dsp:sp modelId="{CD4CA2A1-CA7E-4556-8EC7-6973F3B61F2B}">
      <dsp:nvSpPr>
        <dsp:cNvPr id="0" name=""/>
        <dsp:cNvSpPr/>
      </dsp:nvSpPr>
      <dsp:spPr>
        <a:xfrm rot="16200000">
          <a:off x="3514044" y="2710722"/>
          <a:ext cx="2301456" cy="2301456"/>
        </a:xfrm>
        <a:prstGeom prst="pieWedge">
          <a:avLst/>
        </a:prstGeom>
        <a:solidFill>
          <a:srgbClr val="5BD8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>
              <a:solidFill>
                <a:schemeClr val="tx1"/>
              </a:solidFill>
            </a:rPr>
            <a:t>Ahorros para ESSALUD</a:t>
          </a:r>
        </a:p>
      </dsp:txBody>
      <dsp:txXfrm rot="5400000">
        <a:off x="4188125" y="2710722"/>
        <a:ext cx="1627375" cy="1627375"/>
      </dsp:txXfrm>
    </dsp:sp>
    <dsp:sp modelId="{B601946D-3988-4A86-8164-D47276DFBA63}">
      <dsp:nvSpPr>
        <dsp:cNvPr id="0" name=""/>
        <dsp:cNvSpPr/>
      </dsp:nvSpPr>
      <dsp:spPr>
        <a:xfrm>
          <a:off x="5471345" y="2179208"/>
          <a:ext cx="794613" cy="690968"/>
        </a:xfrm>
        <a:prstGeom prst="circularArrow">
          <a:avLst/>
        </a:prstGeom>
        <a:solidFill>
          <a:schemeClr val="bg1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17DDDB-A885-44D6-98DC-EC3C95032F64}">
      <dsp:nvSpPr>
        <dsp:cNvPr id="0" name=""/>
        <dsp:cNvSpPr/>
      </dsp:nvSpPr>
      <dsp:spPr>
        <a:xfrm rot="10800000">
          <a:off x="5471345" y="2444965"/>
          <a:ext cx="794613" cy="690968"/>
        </a:xfrm>
        <a:prstGeom prst="circularArrow">
          <a:avLst/>
        </a:prstGeom>
        <a:solidFill>
          <a:schemeClr val="bg1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32F7C-AAE7-4E36-B528-F81DB995AD09}">
      <dsp:nvSpPr>
        <dsp:cNvPr id="0" name=""/>
        <dsp:cNvSpPr/>
      </dsp:nvSpPr>
      <dsp:spPr>
        <a:xfrm>
          <a:off x="0" y="45708"/>
          <a:ext cx="5593442" cy="2237376"/>
        </a:xfrm>
        <a:prstGeom prst="leftRightRibbon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796C0E-2C85-46B8-A441-D0796E829CB6}">
      <dsp:nvSpPr>
        <dsp:cNvPr id="0" name=""/>
        <dsp:cNvSpPr/>
      </dsp:nvSpPr>
      <dsp:spPr>
        <a:xfrm>
          <a:off x="671213" y="437249"/>
          <a:ext cx="1845835" cy="1096314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400" kern="1200" dirty="0"/>
            <a:t>ANTES</a:t>
          </a:r>
        </a:p>
      </dsp:txBody>
      <dsp:txXfrm>
        <a:off x="671213" y="437249"/>
        <a:ext cx="1845835" cy="1096314"/>
      </dsp:txXfrm>
    </dsp:sp>
    <dsp:sp modelId="{478C8873-64C4-48C7-92B8-8032E3BCF52E}">
      <dsp:nvSpPr>
        <dsp:cNvPr id="0" name=""/>
        <dsp:cNvSpPr/>
      </dsp:nvSpPr>
      <dsp:spPr>
        <a:xfrm>
          <a:off x="2796721" y="795229"/>
          <a:ext cx="2181442" cy="1096314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400" kern="1200" dirty="0"/>
            <a:t>AHORA</a:t>
          </a:r>
        </a:p>
      </dsp:txBody>
      <dsp:txXfrm>
        <a:off x="2796721" y="795229"/>
        <a:ext cx="2181442" cy="109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8C6D95-DEFA-44DC-B1AE-D5B28410A8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D5BE7-14FE-4411-89E5-3D3D49167D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EA9515-659D-4461-9E7F-12571DD704C2}" type="datetimeFigureOut">
              <a:rPr lang="ro-RO"/>
              <a:pPr>
                <a:defRPr/>
              </a:pPr>
              <a:t>06.08.2020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60721-2BB2-4AEA-A6F2-BDEE9E1E7B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C0A2E-A8CB-4CE7-89DB-832C302F8F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C839AA-F5DA-47B9-9B21-22FDE4E054D2}" type="slidenum">
              <a:rPr lang="ro-RO" altLang="es-PE"/>
              <a:pPr/>
              <a:t>‹Nº›</a:t>
            </a:fld>
            <a:endParaRPr lang="ro-RO" altLang="es-PE"/>
          </a:p>
        </p:txBody>
      </p:sp>
    </p:spTree>
    <p:extLst>
      <p:ext uri="{BB962C8B-B14F-4D97-AF65-F5344CB8AC3E}">
        <p14:creationId xmlns:p14="http://schemas.microsoft.com/office/powerpoint/2010/main" val="336879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FF6188-5002-4658-8AC3-01DA359405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69DF8-FBF5-4581-881D-7058E9D40A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180BA3-D281-4EBD-824D-701E043373DF}" type="datetimeFigureOut">
              <a:rPr lang="ro-RO"/>
              <a:pPr>
                <a:defRPr/>
              </a:pPr>
              <a:t>06.08.2020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0700C73-9E2B-4B99-9B85-A3040B779A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9C4E077-2258-44C4-BFB5-6455CE5F3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6B2AA-9542-41F7-857E-AF2C5598F3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6E89F-56CF-4AD9-82F5-A5AE3D5C6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703B041-1DDA-442B-BCE8-AFB150C45712}" type="slidenum">
              <a:rPr lang="ro-RO" altLang="es-PE"/>
              <a:pPr/>
              <a:t>‹Nº›</a:t>
            </a:fld>
            <a:endParaRPr lang="ro-RO" altLang="es-PE"/>
          </a:p>
        </p:txBody>
      </p:sp>
    </p:spTree>
    <p:extLst>
      <p:ext uri="{BB962C8B-B14F-4D97-AF65-F5344CB8AC3E}">
        <p14:creationId xmlns:p14="http://schemas.microsoft.com/office/powerpoint/2010/main" val="2005027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Historia Clínica Única a Nivel Nacional:</a:t>
            </a:r>
            <a:r>
              <a:rPr lang="es-PE" sz="1200" dirty="0">
                <a:solidFill>
                  <a:schemeClr val="tx1"/>
                </a:solidFill>
                <a:latin typeface="Calibri" panose="020F0502020204030204" pitchFamily="34" charset="0"/>
              </a:rPr>
              <a:t> Historia Clínica unificada, una sola historia por cada paciente a nivel nacional. </a:t>
            </a:r>
          </a:p>
          <a:p>
            <a:r>
              <a:rPr lang="es-PE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Auditoría y control en línea:</a:t>
            </a:r>
            <a:r>
              <a:rPr lang="es-PE" sz="1200" b="0" dirty="0">
                <a:solidFill>
                  <a:schemeClr val="tx1"/>
                </a:solidFill>
                <a:latin typeface="Calibri" panose="020F0502020204030204" pitchFamily="34" charset="0"/>
              </a:rPr>
              <a:t> Acceso a</a:t>
            </a:r>
            <a:r>
              <a:rPr lang="es-PE" sz="1200" b="0" baseline="0" dirty="0">
                <a:solidFill>
                  <a:schemeClr val="tx1"/>
                </a:solidFill>
                <a:latin typeface="Calibri" panose="020F0502020204030204" pitchFamily="34" charset="0"/>
              </a:rPr>
              <a:t> la información en tiempo real, para efectos de seguimiento (trazabilidad), control de acceso, revisión de pertinencia médica (auditoría médica)</a:t>
            </a:r>
          </a:p>
          <a:p>
            <a:r>
              <a:rPr lang="es-PE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Información Centralizada para la Toma de Decisiones:</a:t>
            </a:r>
            <a:r>
              <a:rPr lang="es-PE" sz="1200" dirty="0">
                <a:solidFill>
                  <a:schemeClr val="tx1"/>
                </a:solidFill>
                <a:latin typeface="Calibri" panose="020F0502020204030204" pitchFamily="34" charset="0"/>
              </a:rPr>
              <a:t> Consolidación y tratamiento centralizado de la información nacional para su explotación, construcción de reportes y tableros de decisión, resguardando</a:t>
            </a:r>
            <a:r>
              <a:rPr lang="es-PE" sz="12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la confidencialidad, integridad y disponibilidad de la misma</a:t>
            </a:r>
            <a:endParaRPr lang="es-PE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s-PE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Visualización de Imágenes (PACS): </a:t>
            </a:r>
            <a:r>
              <a:rPr lang="es-PE" sz="1200" dirty="0">
                <a:solidFill>
                  <a:schemeClr val="tx1"/>
                </a:solidFill>
                <a:latin typeface="Calibri" panose="020F0502020204030204" pitchFamily="34" charset="0"/>
              </a:rPr>
              <a:t>Desde el mismo sistema</a:t>
            </a:r>
            <a:r>
              <a:rPr lang="es-PE" sz="12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se podrán visualizar las diferentes imágenes de equipos como Resonadores, Tomógrafos, etc.</a:t>
            </a:r>
            <a:endParaRPr lang="es-PE" b="0" dirty="0"/>
          </a:p>
          <a:p>
            <a:r>
              <a:rPr lang="es-PE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Interoperabilidad con otros </a:t>
            </a:r>
            <a:r>
              <a:rPr lang="es-PE" b="1" dirty="0"/>
              <a:t>Sistemas de Apoyo al Diagnóstico:</a:t>
            </a:r>
            <a:r>
              <a:rPr lang="es-PE" dirty="0"/>
              <a:t> La</a:t>
            </a:r>
            <a:r>
              <a:rPr lang="es-PE" baseline="0" dirty="0"/>
              <a:t> Historia Clínica Electrónica estará integrada con </a:t>
            </a:r>
            <a:r>
              <a:rPr lang="es-PE" dirty="0"/>
              <a:t>Laboratorio, Patología Clínica, adicional a Imágenes </a:t>
            </a:r>
          </a:p>
          <a:p>
            <a:r>
              <a:rPr lang="es-PE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Mejora en los tiempos de atención a los asegurados: </a:t>
            </a:r>
            <a:r>
              <a:rPr lang="es-PE" sz="1200" dirty="0">
                <a:solidFill>
                  <a:schemeClr val="tx1"/>
                </a:solidFill>
                <a:latin typeface="Calibri" panose="020F0502020204030204" pitchFamily="34" charset="0"/>
              </a:rPr>
              <a:t>Debido a que no existirá </a:t>
            </a:r>
            <a:r>
              <a:rPr lang="es-PE" sz="1200" baseline="0" dirty="0">
                <a:solidFill>
                  <a:schemeClr val="tx1"/>
                </a:solidFill>
                <a:latin typeface="Calibri" panose="020F0502020204030204" pitchFamily="34" charset="0"/>
              </a:rPr>
              <a:t>pérdida de tiempo en la búsqueda y traslado físico de las historias clínicas.</a:t>
            </a: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8E32E-377E-4E81-B40F-BB9A8E94848F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984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aseline="0" dirty="0">
                <a:solidFill>
                  <a:schemeClr val="tx1"/>
                </a:solidFill>
                <a:latin typeface="Calibri" panose="020F0502020204030204" pitchFamily="34" charset="0"/>
              </a:rPr>
              <a:t>la búsqueda y traslado físico de las historias clínicas.</a:t>
            </a: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8E32E-377E-4E81-B40F-BB9A8E94848F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939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COMENTARIO: AGREGAR EN ESTE MISMO GRAFICO LA CURVA DE MILLONES DE ASEGURADOS EN EL MISMO LAPSO DE TIEMPO. LA ESCALA PARA LOS MILLONES DE ASEGURADOS DEBE APARECER A LA DERECHA.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B041-1DDA-442B-BCE8-AFB150C45712}" type="slidenum">
              <a:rPr lang="ro-RO" altLang="es-PE" smtClean="0"/>
              <a:pPr/>
              <a:t>8</a:t>
            </a:fld>
            <a:endParaRPr lang="ro-RO" altLang="es-PE"/>
          </a:p>
        </p:txBody>
      </p:sp>
    </p:spTree>
    <p:extLst>
      <p:ext uri="{BB962C8B-B14F-4D97-AF65-F5344CB8AC3E}">
        <p14:creationId xmlns:p14="http://schemas.microsoft.com/office/powerpoint/2010/main" val="116268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aseline="0" dirty="0">
                <a:solidFill>
                  <a:schemeClr val="tx1"/>
                </a:solidFill>
                <a:latin typeface="Calibri" panose="020F0502020204030204" pitchFamily="34" charset="0"/>
              </a:rPr>
              <a:t>pérdida de tiempo en la búsqueda y traslado físico de las historias clínicas.</a:t>
            </a: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8E32E-377E-4E81-B40F-BB9A8E94848F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392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675" y="1262063"/>
            <a:ext cx="6053138" cy="3405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8E32E-377E-4E81-B40F-BB9A8E94848F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589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B9804-157D-4266-B30E-44D041AD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E401-EF9A-41F8-9030-EDDE95E10A97}" type="datetimeFigureOut">
              <a:rPr lang="es-PE"/>
              <a:pPr>
                <a:defRPr/>
              </a:pPr>
              <a:t>6/08/2020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0AB60-D649-47D2-837E-10DD58BFD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AB93-2B9A-4FD3-B233-C6A02A20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8C1B0-A48E-4963-B83D-69C147298DD8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77698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DCEEC-4559-4E42-AF45-9F9FCF8A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6DD3F-B6F9-41AB-A0C1-9E47C0428869}" type="datetime1">
              <a:rPr lang="en-US"/>
              <a:pPr>
                <a:defRPr/>
              </a:pPr>
              <a:t>8/6/2020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33EFE-5C85-4CC0-A599-B58502B2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97953-9A34-43AF-BDCD-069BD810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D590-55E6-4F9F-948B-68929D3BAD5A}" type="slidenum">
              <a:rPr lang="ro-RO" altLang="es-PE"/>
              <a:pPr/>
              <a:t>‹Nº›</a:t>
            </a:fld>
            <a:endParaRPr lang="ro-RO" altLang="es-PE"/>
          </a:p>
        </p:txBody>
      </p:sp>
    </p:spTree>
    <p:extLst>
      <p:ext uri="{BB962C8B-B14F-4D97-AF65-F5344CB8AC3E}">
        <p14:creationId xmlns:p14="http://schemas.microsoft.com/office/powerpoint/2010/main" val="41652632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B5BB0-9633-4AFD-AF40-234A1FDE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888F-2F66-4F89-B709-451EEA1DCDED}" type="datetime1">
              <a:rPr lang="en-US"/>
              <a:pPr>
                <a:defRPr/>
              </a:pPr>
              <a:t>8/6/2020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1D43F-4E9C-429D-A1AA-B727ADCD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32AA-A326-4B01-AB30-75DDE740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64AFD-62B3-4301-A892-1D65A9FB5A5A}" type="slidenum">
              <a:rPr lang="ro-RO" altLang="es-PE"/>
              <a:pPr/>
              <a:t>‹Nº›</a:t>
            </a:fld>
            <a:endParaRPr lang="ro-RO" altLang="es-PE"/>
          </a:p>
        </p:txBody>
      </p:sp>
    </p:spTree>
    <p:extLst>
      <p:ext uri="{BB962C8B-B14F-4D97-AF65-F5344CB8AC3E}">
        <p14:creationId xmlns:p14="http://schemas.microsoft.com/office/powerpoint/2010/main" val="22141957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4D4E8C7D-5722-426D-8644-6C488C0FD3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80213"/>
            <a:ext cx="12192000" cy="77787"/>
            <a:chOff x="0" y="6693778"/>
            <a:chExt cx="9144000" cy="77958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2B90923-E5DE-49C6-AA55-072BC4EF4D5E}"/>
                </a:ext>
              </a:extLst>
            </p:cNvPr>
            <p:cNvSpPr/>
            <p:nvPr userDrawn="1"/>
          </p:nvSpPr>
          <p:spPr>
            <a:xfrm>
              <a:off x="0" y="6693778"/>
              <a:ext cx="2382441" cy="7795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solidFill>
                  <a:prstClr val="white"/>
                </a:solidFill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8A387918-5A21-4912-9254-8D2D40658113}"/>
                </a:ext>
              </a:extLst>
            </p:cNvPr>
            <p:cNvSpPr/>
            <p:nvPr userDrawn="1"/>
          </p:nvSpPr>
          <p:spPr>
            <a:xfrm>
              <a:off x="2382441" y="6693778"/>
              <a:ext cx="6761559" cy="77958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3600" y="158744"/>
            <a:ext cx="10515600" cy="439200"/>
          </a:xfrm>
        </p:spPr>
        <p:txBody>
          <a:bodyPr>
            <a:noAutofit/>
          </a:bodyPr>
          <a:lstStyle>
            <a:lvl1pPr>
              <a:defRPr sz="2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1937" y="583128"/>
            <a:ext cx="6728884" cy="583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593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3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680A6-A95F-46C0-9127-8462D0CD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4799-2C32-423B-A7B1-4AFA8D1124B4}" type="datetimeFigureOut">
              <a:rPr lang="es-PE"/>
              <a:pPr>
                <a:defRPr/>
              </a:pPr>
              <a:t>6/08/2020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8116-745E-4F41-A24F-8E14CF24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25338-9B83-4681-A33D-382D0CC5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BFE54-DEF0-4024-9162-111985891426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192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BEF6D-214A-4B33-99E4-2247CF2A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CB539-24D0-45DF-89D4-8C3A68C5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EBB0B-189F-435A-9991-C10761B0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2DDAD-829F-432B-8D5E-FBC5E408468D}" type="slidenum">
              <a:rPr lang="es-PE" altLang="es-419"/>
              <a:pPr/>
              <a:t>‹Nº›</a:t>
            </a:fld>
            <a:endParaRPr lang="es-PE" altLang="es-419"/>
          </a:p>
        </p:txBody>
      </p:sp>
    </p:spTree>
    <p:extLst>
      <p:ext uri="{BB962C8B-B14F-4D97-AF65-F5344CB8AC3E}">
        <p14:creationId xmlns:p14="http://schemas.microsoft.com/office/powerpoint/2010/main" val="50489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690963-E5D3-4CAB-B498-71ABAC8E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708B-6888-41E9-BEC8-514CD2856248}" type="datetime1">
              <a:rPr lang="en-US"/>
              <a:pPr>
                <a:defRPr/>
              </a:pPr>
              <a:t>8/6/2020</a:t>
            </a:fld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7F883D-5273-4090-85C5-73D97439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4EABA0-9EBE-4EDE-BFBF-810CB030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A7F90-C9BC-4B01-A351-2B641C269FB4}" type="slidenum">
              <a:rPr lang="ro-RO" altLang="es-PE"/>
              <a:pPr/>
              <a:t>‹Nº›</a:t>
            </a:fld>
            <a:endParaRPr lang="ro-RO" altLang="es-PE"/>
          </a:p>
        </p:txBody>
      </p:sp>
    </p:spTree>
    <p:extLst>
      <p:ext uri="{BB962C8B-B14F-4D97-AF65-F5344CB8AC3E}">
        <p14:creationId xmlns:p14="http://schemas.microsoft.com/office/powerpoint/2010/main" val="24130016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5C9FBE-9DD5-40C3-8890-54476818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A924A-BDA4-4A19-9C59-0A7EE48640F5}" type="datetime1">
              <a:rPr lang="en-US"/>
              <a:pPr>
                <a:defRPr/>
              </a:pPr>
              <a:t>8/6/2020</a:t>
            </a:fld>
            <a:endParaRPr lang="ro-R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93C22-9F79-4C78-B534-D8AB31AD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A054E7-F0F5-4B38-85F5-783D590E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F3A92-7B99-48E0-94B5-91997AAB8319}" type="slidenum">
              <a:rPr lang="ro-RO" altLang="es-PE"/>
              <a:pPr/>
              <a:t>‹Nº›</a:t>
            </a:fld>
            <a:endParaRPr lang="ro-RO" altLang="es-PE"/>
          </a:p>
        </p:txBody>
      </p:sp>
    </p:spTree>
    <p:extLst>
      <p:ext uri="{BB962C8B-B14F-4D97-AF65-F5344CB8AC3E}">
        <p14:creationId xmlns:p14="http://schemas.microsoft.com/office/powerpoint/2010/main" val="14402366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66C10B-5C9E-4DE3-9E7A-C212543D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06DC-391F-48A2-A91A-312B508BDD13}" type="datetime1">
              <a:rPr lang="en-US"/>
              <a:pPr>
                <a:defRPr/>
              </a:pPr>
              <a:t>8/6/2020</a:t>
            </a:fld>
            <a:endParaRPr lang="ro-RO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35AEA0-F2ED-4031-BF2D-8B7688F3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376C0C-CA1C-49AD-856B-0474D7D8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62003-3898-44AC-BF67-24D41475DB2B}" type="slidenum">
              <a:rPr lang="ro-RO" altLang="es-PE"/>
              <a:pPr/>
              <a:t>‹Nº›</a:t>
            </a:fld>
            <a:endParaRPr lang="ro-RO" altLang="es-PE"/>
          </a:p>
        </p:txBody>
      </p:sp>
    </p:spTree>
    <p:extLst>
      <p:ext uri="{BB962C8B-B14F-4D97-AF65-F5344CB8AC3E}">
        <p14:creationId xmlns:p14="http://schemas.microsoft.com/office/powerpoint/2010/main" val="41444757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C332A6-A731-40E0-BEFA-841F13FE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338B-C88B-468B-B3A6-575642D74F17}" type="datetime1">
              <a:rPr lang="en-US"/>
              <a:pPr>
                <a:defRPr/>
              </a:pPr>
              <a:t>8/6/2020</a:t>
            </a:fld>
            <a:endParaRPr lang="ro-RO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2EAF76-3584-44C5-9729-8C6EC5D7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BA0968-92E7-4510-9917-71D6398F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67B0F-72EB-4CBA-8016-84AF1238FBBA}" type="slidenum">
              <a:rPr lang="ro-RO" altLang="es-PE"/>
              <a:pPr/>
              <a:t>‹Nº›</a:t>
            </a:fld>
            <a:endParaRPr lang="ro-RO" altLang="es-PE"/>
          </a:p>
        </p:txBody>
      </p:sp>
    </p:spTree>
    <p:extLst>
      <p:ext uri="{BB962C8B-B14F-4D97-AF65-F5344CB8AC3E}">
        <p14:creationId xmlns:p14="http://schemas.microsoft.com/office/powerpoint/2010/main" val="5246833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B606CE-C3D0-454D-8F2A-57DD1032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663E-BC6B-4E4B-BBE8-C4D5A5631265}" type="datetime1">
              <a:rPr lang="en-US"/>
              <a:pPr>
                <a:defRPr/>
              </a:pPr>
              <a:t>8/6/2020</a:t>
            </a:fld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98B2C3-8C68-475A-ACED-2B8C48BC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2CDC4B-A33F-4260-B362-AD3B651D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412B8-7FC7-4DDA-9D2E-57C163A6B859}" type="slidenum">
              <a:rPr lang="ro-RO" altLang="es-PE"/>
              <a:pPr/>
              <a:t>‹Nº›</a:t>
            </a:fld>
            <a:endParaRPr lang="ro-RO" altLang="es-PE"/>
          </a:p>
        </p:txBody>
      </p:sp>
    </p:spTree>
    <p:extLst>
      <p:ext uri="{BB962C8B-B14F-4D97-AF65-F5344CB8AC3E}">
        <p14:creationId xmlns:p14="http://schemas.microsoft.com/office/powerpoint/2010/main" val="9156012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F0C36A-3D4C-4CAE-A70A-DEA21A31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B2F1-E571-4209-9C08-331D2F77F336}" type="datetime1">
              <a:rPr lang="en-US"/>
              <a:pPr>
                <a:defRPr/>
              </a:pPr>
              <a:t>8/6/2020</a:t>
            </a:fld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B891F8-98D4-4B04-8751-F90C0D80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D2D80B-CCCF-4BAE-82D8-83ABB504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7D11B-028C-4C74-B690-2DA2CC07931A}" type="slidenum">
              <a:rPr lang="ro-RO" altLang="es-PE"/>
              <a:pPr/>
              <a:t>‹Nº›</a:t>
            </a:fld>
            <a:endParaRPr lang="ro-RO" altLang="es-PE"/>
          </a:p>
        </p:txBody>
      </p:sp>
    </p:spTree>
    <p:extLst>
      <p:ext uri="{BB962C8B-B14F-4D97-AF65-F5344CB8AC3E}">
        <p14:creationId xmlns:p14="http://schemas.microsoft.com/office/powerpoint/2010/main" val="7269874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390FF4-432E-4B08-9705-2CCF16F2C4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título del patrón</a:t>
            </a:r>
            <a:endParaRPr lang="en-US" altLang="es-419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436E92-2EF1-49BD-8C91-D8E5BB29BD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Editar el estilo de texto del patrón</a:t>
            </a:r>
          </a:p>
          <a:p>
            <a:pPr lvl="1"/>
            <a:r>
              <a:rPr lang="es-ES" altLang="es-419"/>
              <a:t>Segundo nivel</a:t>
            </a:r>
          </a:p>
          <a:p>
            <a:pPr lvl="2"/>
            <a:r>
              <a:rPr lang="es-ES" altLang="es-419"/>
              <a:t>Tercer nivel</a:t>
            </a:r>
          </a:p>
          <a:p>
            <a:pPr lvl="3"/>
            <a:r>
              <a:rPr lang="es-ES" altLang="es-419"/>
              <a:t>Cuarto nivel</a:t>
            </a:r>
          </a:p>
          <a:p>
            <a:pPr lvl="4"/>
            <a:r>
              <a:rPr lang="es-ES" altLang="es-419"/>
              <a:t>Quinto nivel</a:t>
            </a:r>
            <a:endParaRPr lang="en-US" alt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187F6-52EF-415F-9C2C-DC19C218D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4F44D4-E9EF-465F-AC19-9416A8EDB59E}" type="datetime1">
              <a:rPr lang="en-US"/>
              <a:pPr>
                <a:defRPr/>
              </a:pPr>
              <a:t>8/6/2020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63B3D-A661-4A44-B370-5B8F495BA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40C14-DAE0-46AD-8709-229141DE2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E630DBC-C72C-470C-B035-6EBC002D435F}" type="slidenum">
              <a:rPr lang="ro-RO" altLang="es-PE"/>
              <a:pPr/>
              <a:t>‹Nº›</a:t>
            </a:fld>
            <a:endParaRPr lang="ro-RO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4" r:id="rId12"/>
    <p:sldLayoutId id="2147484055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diagramData" Target="../diagrams/data3.xml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12.xml"/><Relationship Id="rId16" Type="http://schemas.openxmlformats.org/officeDocument/2006/relationships/diagramColors" Target="../diagrams/colors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5" Type="http://schemas.openxmlformats.org/officeDocument/2006/relationships/diagramQuickStyle" Target="../diagrams/quickStyle3.xml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5.png"/><Relationship Id="rId9" Type="http://schemas.openxmlformats.org/officeDocument/2006/relationships/image" Target="../media/image43.png"/><Relationship Id="rId1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image" Target="../media/image6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62.png"/><Relationship Id="rId5" Type="http://schemas.openxmlformats.org/officeDocument/2006/relationships/image" Target="../media/image61.svg"/><Relationship Id="rId10" Type="http://schemas.openxmlformats.org/officeDocument/2006/relationships/image" Target="../media/image65.svg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>
            <a:extLst>
              <a:ext uri="{FF2B5EF4-FFF2-40B4-BE49-F238E27FC236}">
                <a16:creationId xmlns:a16="http://schemas.microsoft.com/office/drawing/2014/main" id="{0C648B0A-EFEA-4DF4-9F92-32A48F1B659A}"/>
              </a:ext>
            </a:extLst>
          </p:cNvPr>
          <p:cNvSpPr txBox="1">
            <a:spLocks/>
          </p:cNvSpPr>
          <p:nvPr/>
        </p:nvSpPr>
        <p:spPr bwMode="auto">
          <a:xfrm>
            <a:off x="328613" y="5429250"/>
            <a:ext cx="4587875" cy="12398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kern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Dra. Fiorella Molinelli Aristondo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kern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Presidenta Ejecutiva | </a:t>
            </a: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Seguro Social de Salud – ESSALUD</a:t>
            </a:r>
            <a:endParaRPr lang="es-PE" sz="1400" b="1" kern="150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ángulo 17">
            <a:extLst>
              <a:ext uri="{FF2B5EF4-FFF2-40B4-BE49-F238E27FC236}">
                <a16:creationId xmlns:a16="http://schemas.microsoft.com/office/drawing/2014/main" id="{E8A8E576-A304-408E-94FC-D196A026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4840615"/>
            <a:ext cx="11015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PE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INNOVACIONES PARA GARANTIZAR ACCESO Y COBERTURA</a:t>
            </a:r>
          </a:p>
        </p:txBody>
      </p:sp>
      <p:pic>
        <p:nvPicPr>
          <p:cNvPr id="19" name="Imagen 3">
            <a:extLst>
              <a:ext uri="{FF2B5EF4-FFF2-40B4-BE49-F238E27FC236}">
                <a16:creationId xmlns:a16="http://schemas.microsoft.com/office/drawing/2014/main" id="{9A7FDCB1-CBFA-4263-B173-25030D028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3" y="6084888"/>
            <a:ext cx="19415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17">
            <a:extLst>
              <a:ext uri="{FF2B5EF4-FFF2-40B4-BE49-F238E27FC236}">
                <a16:creationId xmlns:a16="http://schemas.microsoft.com/office/drawing/2014/main" id="{08A2635F-08ED-4E53-8552-D1029B3D7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5262696"/>
            <a:ext cx="10109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PE" sz="2400" b="1" kern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Estrategias desde el sector público: </a:t>
            </a:r>
            <a:r>
              <a:rPr lang="es-PE" sz="2400" kern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Hacia un sistema de salud más eficiente</a:t>
            </a:r>
            <a:endParaRPr lang="es-PE" altLang="en-US" sz="2400" kern="1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E907C6CC-D060-4129-879E-856AFA87E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73" y="2427568"/>
            <a:ext cx="2298675" cy="978791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098C11C-4264-463A-B824-2B9FF309B3EA}"/>
              </a:ext>
            </a:extLst>
          </p:cNvPr>
          <p:cNvGrpSpPr/>
          <p:nvPr/>
        </p:nvGrpSpPr>
        <p:grpSpPr>
          <a:xfrm>
            <a:off x="2067666" y="3143945"/>
            <a:ext cx="2407167" cy="982613"/>
            <a:chOff x="756094" y="2808006"/>
            <a:chExt cx="2407167" cy="98261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094" y="2808006"/>
              <a:ext cx="2407167" cy="982613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1259632" y="3139899"/>
              <a:ext cx="504056" cy="216024"/>
            </a:xfrm>
            <a:prstGeom prst="rect">
              <a:avLst/>
            </a:prstGeom>
            <a:solidFill>
              <a:srgbClr val="1A659F"/>
            </a:solidFill>
            <a:ln>
              <a:solidFill>
                <a:srgbClr val="1A65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AutoShape 4" descr="Resultado de imagen para proceso logistic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52911" t="34247" r="37395" b="55612"/>
          <a:stretch/>
        </p:blipFill>
        <p:spPr>
          <a:xfrm>
            <a:off x="5715677" y="5238514"/>
            <a:ext cx="1237239" cy="72819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B4B7AC8-0C28-4F8B-B722-BB358C22D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02" t="58283" r="52106" b="34163"/>
          <a:stretch/>
        </p:blipFill>
        <p:spPr>
          <a:xfrm>
            <a:off x="8321772" y="5725163"/>
            <a:ext cx="1744679" cy="7571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111169-3664-4E20-8566-FE02E9AEA9BC}"/>
              </a:ext>
            </a:extLst>
          </p:cNvPr>
          <p:cNvSpPr txBox="1"/>
          <p:nvPr/>
        </p:nvSpPr>
        <p:spPr>
          <a:xfrm>
            <a:off x="2473605" y="1297795"/>
            <a:ext cx="800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CONTRATO LOGÍSTICO ENCARGADO DE BRINDAR SERVICIOS DE GESTIÓN LOGÍSTICA DE </a:t>
            </a:r>
            <a:r>
              <a:rPr lang="es-P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ALMACENAMIENTO</a:t>
            </a:r>
            <a:r>
              <a:rPr lang="es-P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DISTRIBUCIÓN Y ENTREGA DE MATERIALES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F386ABD-357E-48D2-8789-B9CA3E665330}"/>
              </a:ext>
            </a:extLst>
          </p:cNvPr>
          <p:cNvSpPr/>
          <p:nvPr/>
        </p:nvSpPr>
        <p:spPr>
          <a:xfrm>
            <a:off x="2655152" y="2584247"/>
            <a:ext cx="1246059" cy="3102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264DF4"/>
                </a:solidFill>
              </a:rPr>
              <a:t>Recepción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FE4614B-B75A-4685-A618-B406284B10C2}"/>
              </a:ext>
            </a:extLst>
          </p:cNvPr>
          <p:cNvSpPr/>
          <p:nvPr/>
        </p:nvSpPr>
        <p:spPr>
          <a:xfrm>
            <a:off x="5531137" y="2028334"/>
            <a:ext cx="1246059" cy="3102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264DF4"/>
                </a:solidFill>
              </a:rPr>
              <a:t>Registro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8F543219-D06B-4CA2-9328-790361639B16}"/>
              </a:ext>
            </a:extLst>
          </p:cNvPr>
          <p:cNvSpPr/>
          <p:nvPr/>
        </p:nvSpPr>
        <p:spPr>
          <a:xfrm>
            <a:off x="5433421" y="2058100"/>
            <a:ext cx="252000" cy="252000"/>
          </a:xfrm>
          <a:prstGeom prst="ellipse">
            <a:avLst/>
          </a:prstGeom>
          <a:solidFill>
            <a:srgbClr val="BACD0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2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69E6531-5A88-4177-82B1-7114BD642E5A}"/>
              </a:ext>
            </a:extLst>
          </p:cNvPr>
          <p:cNvSpPr/>
          <p:nvPr/>
        </p:nvSpPr>
        <p:spPr>
          <a:xfrm>
            <a:off x="5607759" y="6030602"/>
            <a:ext cx="1415189" cy="5316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264DF4"/>
                </a:solidFill>
              </a:rPr>
              <a:t>Transporte </a:t>
            </a:r>
          </a:p>
          <a:p>
            <a:pPr algn="ctr"/>
            <a:r>
              <a:rPr lang="es-PE" b="1" dirty="0">
                <a:solidFill>
                  <a:srgbClr val="264DF4"/>
                </a:solidFill>
              </a:rPr>
              <a:t>y entrega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7263D422-146D-4569-989E-AB786FD92837}"/>
              </a:ext>
            </a:extLst>
          </p:cNvPr>
          <p:cNvSpPr/>
          <p:nvPr/>
        </p:nvSpPr>
        <p:spPr>
          <a:xfrm>
            <a:off x="5415342" y="6214958"/>
            <a:ext cx="252000" cy="252000"/>
          </a:xfrm>
          <a:prstGeom prst="ellipse">
            <a:avLst/>
          </a:prstGeom>
          <a:solidFill>
            <a:srgbClr val="BACD0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5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A096704-76B3-4162-851D-AC7B0EDC8F41}"/>
              </a:ext>
            </a:extLst>
          </p:cNvPr>
          <p:cNvSpPr/>
          <p:nvPr/>
        </p:nvSpPr>
        <p:spPr>
          <a:xfrm>
            <a:off x="8260519" y="2606387"/>
            <a:ext cx="1599092" cy="5569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264DF4"/>
                </a:solidFill>
              </a:rPr>
              <a:t>Almacenaje Conservación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F1BEFB5-7B37-4C18-9592-F1DC352B38D1}"/>
              </a:ext>
            </a:extLst>
          </p:cNvPr>
          <p:cNvSpPr/>
          <p:nvPr/>
        </p:nvSpPr>
        <p:spPr>
          <a:xfrm>
            <a:off x="8856212" y="2308010"/>
            <a:ext cx="252000" cy="252000"/>
          </a:xfrm>
          <a:prstGeom prst="ellipse">
            <a:avLst/>
          </a:prstGeom>
          <a:solidFill>
            <a:srgbClr val="BACD0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3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22B8DA7-FCA5-4189-8D9E-6475F071FFD3}"/>
              </a:ext>
            </a:extLst>
          </p:cNvPr>
          <p:cNvSpPr/>
          <p:nvPr/>
        </p:nvSpPr>
        <p:spPr>
          <a:xfrm>
            <a:off x="8388132" y="5024568"/>
            <a:ext cx="1440159" cy="5569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264DF4"/>
                </a:solidFill>
              </a:rPr>
              <a:t>Preparado de pedidos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D62DAC2-4688-4E65-A28C-C9EBCD236FC3}"/>
              </a:ext>
            </a:extLst>
          </p:cNvPr>
          <p:cNvSpPr/>
          <p:nvPr/>
        </p:nvSpPr>
        <p:spPr>
          <a:xfrm>
            <a:off x="8960442" y="4659449"/>
            <a:ext cx="252000" cy="252000"/>
          </a:xfrm>
          <a:prstGeom prst="ellipse">
            <a:avLst/>
          </a:prstGeom>
          <a:solidFill>
            <a:srgbClr val="BACD0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4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BB42716-59DB-44D0-8DD5-016E06ED4D52}"/>
              </a:ext>
            </a:extLst>
          </p:cNvPr>
          <p:cNvSpPr/>
          <p:nvPr/>
        </p:nvSpPr>
        <p:spPr>
          <a:xfrm>
            <a:off x="5692892" y="3815030"/>
            <a:ext cx="1103341" cy="990259"/>
          </a:xfrm>
          <a:prstGeom prst="ellipse">
            <a:avLst/>
          </a:prstGeom>
          <a:solidFill>
            <a:srgbClr val="5BD8FF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SOL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9EAC756-D6D9-4860-B078-BF95CDB96BA3}"/>
              </a:ext>
            </a:extLst>
          </p:cNvPr>
          <p:cNvSpPr/>
          <p:nvPr/>
        </p:nvSpPr>
        <p:spPr>
          <a:xfrm>
            <a:off x="0" y="3381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C039554-7F8C-476E-A200-1FC24D92CD72}"/>
              </a:ext>
            </a:extLst>
          </p:cNvPr>
          <p:cNvSpPr txBox="1">
            <a:spLocks/>
          </p:cNvSpPr>
          <p:nvPr/>
        </p:nvSpPr>
        <p:spPr>
          <a:xfrm>
            <a:off x="345141" y="285750"/>
            <a:ext cx="10671202" cy="116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INNOVACIÓN</a:t>
            </a:r>
          </a:p>
          <a:p>
            <a:pPr>
              <a:defRPr/>
            </a:pP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Almacenamiento, distribución y dispensación</a:t>
            </a:r>
          </a:p>
          <a:p>
            <a:pPr>
              <a:defRPr/>
            </a:pPr>
            <a:endParaRPr lang="es-PE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D6B54B8-ECB8-460B-814E-1476D275C139}"/>
              </a:ext>
            </a:extLst>
          </p:cNvPr>
          <p:cNvSpPr/>
          <p:nvPr/>
        </p:nvSpPr>
        <p:spPr>
          <a:xfrm>
            <a:off x="2473887" y="5049866"/>
            <a:ext cx="1609635" cy="5316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264DF4"/>
                </a:solidFill>
              </a:rPr>
              <a:t>Entrega de medicamentos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02869C9-C50C-4EEF-86F5-454EF27D2258}"/>
              </a:ext>
            </a:extLst>
          </p:cNvPr>
          <p:cNvSpPr/>
          <p:nvPr/>
        </p:nvSpPr>
        <p:spPr>
          <a:xfrm>
            <a:off x="3145249" y="4659449"/>
            <a:ext cx="252000" cy="252000"/>
          </a:xfrm>
          <a:prstGeom prst="ellipse">
            <a:avLst/>
          </a:prstGeom>
          <a:solidFill>
            <a:srgbClr val="BACD0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6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2FE8DDD0-BB74-4A17-891C-23A606B823D7}"/>
              </a:ext>
            </a:extLst>
          </p:cNvPr>
          <p:cNvCxnSpPr/>
          <p:nvPr/>
        </p:nvCxnSpPr>
        <p:spPr>
          <a:xfrm>
            <a:off x="7288348" y="2888866"/>
            <a:ext cx="887240" cy="0"/>
          </a:xfrm>
          <a:prstGeom prst="straightConnector1">
            <a:avLst/>
          </a:prstGeom>
          <a:ln>
            <a:solidFill>
              <a:srgbClr val="264D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55112BC9-0BAF-40D9-9BD1-20989B9BD564}"/>
              </a:ext>
            </a:extLst>
          </p:cNvPr>
          <p:cNvCxnSpPr/>
          <p:nvPr/>
        </p:nvCxnSpPr>
        <p:spPr>
          <a:xfrm>
            <a:off x="4044722" y="2883725"/>
            <a:ext cx="887240" cy="0"/>
          </a:xfrm>
          <a:prstGeom prst="straightConnector1">
            <a:avLst/>
          </a:prstGeom>
          <a:ln>
            <a:solidFill>
              <a:srgbClr val="264D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id="{CFC10A4A-DAB5-433A-B131-4D2A2D3C70CF}"/>
              </a:ext>
            </a:extLst>
          </p:cNvPr>
          <p:cNvSpPr/>
          <p:nvPr/>
        </p:nvSpPr>
        <p:spPr>
          <a:xfrm>
            <a:off x="3152181" y="2314033"/>
            <a:ext cx="252000" cy="252000"/>
          </a:xfrm>
          <a:prstGeom prst="ellipse">
            <a:avLst/>
          </a:prstGeom>
          <a:solidFill>
            <a:srgbClr val="BACD0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1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A3DBB48A-7F50-4373-80B8-91C2C8BBC3A6}"/>
              </a:ext>
            </a:extLst>
          </p:cNvPr>
          <p:cNvCxnSpPr/>
          <p:nvPr/>
        </p:nvCxnSpPr>
        <p:spPr>
          <a:xfrm>
            <a:off x="9072433" y="4310160"/>
            <a:ext cx="0" cy="227633"/>
          </a:xfrm>
          <a:prstGeom prst="straightConnector1">
            <a:avLst/>
          </a:prstGeom>
          <a:ln>
            <a:solidFill>
              <a:srgbClr val="264D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E7D75273-CFAE-4142-8D91-A2A83203B6C5}"/>
              </a:ext>
            </a:extLst>
          </p:cNvPr>
          <p:cNvCxnSpPr>
            <a:cxnSpLocks/>
          </p:cNvCxnSpPr>
          <p:nvPr/>
        </p:nvCxnSpPr>
        <p:spPr>
          <a:xfrm flipH="1">
            <a:off x="7288348" y="5825893"/>
            <a:ext cx="887241" cy="0"/>
          </a:xfrm>
          <a:prstGeom prst="straightConnector1">
            <a:avLst/>
          </a:prstGeom>
          <a:ln>
            <a:solidFill>
              <a:srgbClr val="264D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DDC1B021-9A0A-4CCD-98C0-5A822C66FD84}"/>
              </a:ext>
            </a:extLst>
          </p:cNvPr>
          <p:cNvCxnSpPr>
            <a:cxnSpLocks/>
          </p:cNvCxnSpPr>
          <p:nvPr/>
        </p:nvCxnSpPr>
        <p:spPr>
          <a:xfrm flipH="1">
            <a:off x="4643896" y="5825893"/>
            <a:ext cx="887241" cy="0"/>
          </a:xfrm>
          <a:prstGeom prst="straightConnector1">
            <a:avLst/>
          </a:prstGeom>
          <a:ln>
            <a:solidFill>
              <a:srgbClr val="264D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n 55">
            <a:extLst>
              <a:ext uri="{FF2B5EF4-FFF2-40B4-BE49-F238E27FC236}">
                <a16:creationId xmlns:a16="http://schemas.microsoft.com/office/drawing/2014/main" id="{419DCCC2-7A9E-4C3B-BD0A-79E7C97D7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77" y="5007458"/>
            <a:ext cx="1171575" cy="13335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E08C2123-6A3B-469B-A1A4-94627B3BA6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92" y="3220738"/>
            <a:ext cx="2067666" cy="10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2127517-F106-479B-9BC8-C079696E7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988253"/>
              </p:ext>
            </p:extLst>
          </p:nvPr>
        </p:nvGraphicFramePr>
        <p:xfrm>
          <a:off x="119336" y="1412787"/>
          <a:ext cx="11737304" cy="531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93611CE-2BF2-42E5-8E5A-17B0905273F1}"/>
              </a:ext>
            </a:extLst>
          </p:cNvPr>
          <p:cNvSpPr/>
          <p:nvPr/>
        </p:nvSpPr>
        <p:spPr>
          <a:xfrm>
            <a:off x="0" y="3381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00FC5EC-C145-4DA3-9DCA-E391C1957FAD}"/>
              </a:ext>
            </a:extLst>
          </p:cNvPr>
          <p:cNvSpPr txBox="1">
            <a:spLocks/>
          </p:cNvSpPr>
          <p:nvPr/>
        </p:nvSpPr>
        <p:spPr>
          <a:xfrm>
            <a:off x="345141" y="285750"/>
            <a:ext cx="10671202" cy="116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INNOVACIÓN</a:t>
            </a:r>
          </a:p>
          <a:p>
            <a:pPr>
              <a:defRPr/>
            </a:pP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Ventajas de un Operador Logístico Único:  Lima y Callao</a:t>
            </a:r>
          </a:p>
          <a:p>
            <a:pPr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7116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68;p25">
            <a:extLst>
              <a:ext uri="{FF2B5EF4-FFF2-40B4-BE49-F238E27FC236}">
                <a16:creationId xmlns:a16="http://schemas.microsoft.com/office/drawing/2014/main" id="{F0620552-6B25-4125-AEC4-28BAE32AD1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512" y="184236"/>
            <a:ext cx="2016224" cy="5804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">
            <a:extLst>
              <a:ext uri="{FF2B5EF4-FFF2-40B4-BE49-F238E27FC236}">
                <a16:creationId xmlns:a16="http://schemas.microsoft.com/office/drawing/2014/main" id="{84642201-8F51-47E1-8825-E3D02E9D45BE}"/>
              </a:ext>
            </a:extLst>
          </p:cNvPr>
          <p:cNvGrpSpPr/>
          <p:nvPr/>
        </p:nvGrpSpPr>
        <p:grpSpPr>
          <a:xfrm>
            <a:off x="983857" y="1566863"/>
            <a:ext cx="6898272" cy="4767086"/>
            <a:chOff x="729104" y="1183688"/>
            <a:chExt cx="7915674" cy="5581438"/>
          </a:xfrm>
        </p:grpSpPr>
        <p:pic>
          <p:nvPicPr>
            <p:cNvPr id="17" name="Imagen 3">
              <a:extLst>
                <a:ext uri="{FF2B5EF4-FFF2-40B4-BE49-F238E27FC236}">
                  <a16:creationId xmlns:a16="http://schemas.microsoft.com/office/drawing/2014/main" id="{4541B779-AC56-4F52-99CA-A9F1A989268F}"/>
                </a:ext>
              </a:extLst>
            </p:cNvPr>
            <p:cNvPicPr/>
            <p:nvPr/>
          </p:nvPicPr>
          <p:blipFill rotWithShape="1">
            <a:blip r:embed="rId4"/>
            <a:srcRect l="35194" t="7275" r="34635" b="9897"/>
            <a:stretch/>
          </p:blipFill>
          <p:spPr bwMode="auto">
            <a:xfrm>
              <a:off x="729105" y="1266860"/>
              <a:ext cx="1348792" cy="2471631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4">
              <a:extLst>
                <a:ext uri="{FF2B5EF4-FFF2-40B4-BE49-F238E27FC236}">
                  <a16:creationId xmlns:a16="http://schemas.microsoft.com/office/drawing/2014/main" id="{660E113D-72FD-4255-9CAE-38707594DF19}"/>
                </a:ext>
              </a:extLst>
            </p:cNvPr>
            <p:cNvPicPr/>
            <p:nvPr/>
          </p:nvPicPr>
          <p:blipFill rotWithShape="1">
            <a:blip r:embed="rId5"/>
            <a:srcRect l="34495" t="7541" r="34817" b="10161"/>
            <a:stretch/>
          </p:blipFill>
          <p:spPr bwMode="auto">
            <a:xfrm>
              <a:off x="729104" y="4398403"/>
              <a:ext cx="1348793" cy="2366723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5">
              <a:extLst>
                <a:ext uri="{FF2B5EF4-FFF2-40B4-BE49-F238E27FC236}">
                  <a16:creationId xmlns:a16="http://schemas.microsoft.com/office/drawing/2014/main" id="{1C29AD60-31F1-4044-8C14-22CDE59D6D7D}"/>
                </a:ext>
              </a:extLst>
            </p:cNvPr>
            <p:cNvPicPr/>
            <p:nvPr/>
          </p:nvPicPr>
          <p:blipFill rotWithShape="1">
            <a:blip r:embed="rId6"/>
            <a:srcRect l="35723" t="7805" r="35782" b="9897"/>
            <a:stretch/>
          </p:blipFill>
          <p:spPr bwMode="auto">
            <a:xfrm>
              <a:off x="2411613" y="1250318"/>
              <a:ext cx="2952475" cy="5504436"/>
            </a:xfrm>
            <a:prstGeom prst="round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6">
              <a:extLst>
                <a:ext uri="{FF2B5EF4-FFF2-40B4-BE49-F238E27FC236}">
                  <a16:creationId xmlns:a16="http://schemas.microsoft.com/office/drawing/2014/main" id="{B3AF337C-42AC-4FFF-BEBF-D0A50CA40345}"/>
                </a:ext>
              </a:extLst>
            </p:cNvPr>
            <p:cNvPicPr/>
            <p:nvPr/>
          </p:nvPicPr>
          <p:blipFill rotWithShape="1">
            <a:blip r:embed="rId7"/>
            <a:srcRect l="35462" t="7805" r="35076" b="10029"/>
            <a:stretch/>
          </p:blipFill>
          <p:spPr bwMode="auto">
            <a:xfrm>
              <a:off x="5652120" y="1183688"/>
              <a:ext cx="2992658" cy="5571066"/>
            </a:xfrm>
            <a:prstGeom prst="roundRect">
              <a:avLst>
                <a:gd name="adj" fmla="val 20270"/>
              </a:avLst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8787A21-DC9C-4012-969E-9CA38F4DF569}"/>
              </a:ext>
            </a:extLst>
          </p:cNvPr>
          <p:cNvSpPr/>
          <p:nvPr/>
        </p:nvSpPr>
        <p:spPr>
          <a:xfrm>
            <a:off x="8327539" y="2250436"/>
            <a:ext cx="31552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de compras que permite monitorear el estado de abastecimiento de medicamentos, de manera que se podrá conocer en línea, los medicamentos en stock y los que están agotados. De esta manera se podrá prever cualquier desabastecimiento.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2DB859A-4B96-44F5-8718-DEBBF4244FDD}"/>
              </a:ext>
            </a:extLst>
          </p:cNvPr>
          <p:cNvSpPr txBox="1"/>
          <p:nvPr/>
        </p:nvSpPr>
        <p:spPr>
          <a:xfrm>
            <a:off x="8789785" y="4644699"/>
            <a:ext cx="2693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de inventario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de pedido 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de transporte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D1A3190-230B-41D2-8363-89C486ED1B54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5599A28F-129A-4FE6-BAFC-264D5311776C}"/>
              </a:ext>
            </a:extLst>
          </p:cNvPr>
          <p:cNvSpPr txBox="1">
            <a:spLocks/>
          </p:cNvSpPr>
          <p:nvPr/>
        </p:nvSpPr>
        <p:spPr>
          <a:xfrm>
            <a:off x="379796" y="400050"/>
            <a:ext cx="5672661" cy="116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ES" dirty="0">
                <a:solidFill>
                  <a:srgbClr val="264DF4"/>
                </a:solidFill>
              </a:rPr>
              <a:t>INNOVACIÓN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Aplicativo móvil: Sol </a:t>
            </a:r>
            <a:r>
              <a:rPr lang="es-P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Analytics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s-PE" dirty="0"/>
          </a:p>
        </p:txBody>
      </p:sp>
      <p:pic>
        <p:nvPicPr>
          <p:cNvPr id="28" name="Imagen 15">
            <a:extLst>
              <a:ext uri="{FF2B5EF4-FFF2-40B4-BE49-F238E27FC236}">
                <a16:creationId xmlns:a16="http://schemas.microsoft.com/office/drawing/2014/main" id="{147EC158-8604-4F3C-A7CA-A57CB6BA08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4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57">
            <a:extLst>
              <a:ext uri="{FF2B5EF4-FFF2-40B4-BE49-F238E27FC236}">
                <a16:creationId xmlns:a16="http://schemas.microsoft.com/office/drawing/2014/main" id="{BC122391-1056-4897-A8B0-BDCF761BA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99A6388-BD93-4B35-849C-B2E83E8BAD91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59CC48AA-9B8B-49CB-A1D8-2C5600DFE687}"/>
              </a:ext>
            </a:extLst>
          </p:cNvPr>
          <p:cNvSpPr txBox="1">
            <a:spLocks/>
          </p:cNvSpPr>
          <p:nvPr/>
        </p:nvSpPr>
        <p:spPr>
          <a:xfrm>
            <a:off x="421248" y="331788"/>
            <a:ext cx="7362825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INNOVACIÓN</a:t>
            </a:r>
          </a:p>
          <a:p>
            <a:pPr>
              <a:defRPr/>
            </a:pPr>
            <a:r>
              <a:rPr lang="es-P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ALMACENAMIENTO, DISTRIBUCIÓN Y ENTREGA</a:t>
            </a:r>
            <a:endParaRPr lang="es-PE" sz="2200" dirty="0"/>
          </a:p>
        </p:txBody>
      </p:sp>
      <p:grpSp>
        <p:nvGrpSpPr>
          <p:cNvPr id="24" name="Grupo 3">
            <a:extLst>
              <a:ext uri="{FF2B5EF4-FFF2-40B4-BE49-F238E27FC236}">
                <a16:creationId xmlns:a16="http://schemas.microsoft.com/office/drawing/2014/main" id="{0D96A83F-FA5E-4163-9FA3-7127B86E5964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400175"/>
            <a:ext cx="8847137" cy="4872038"/>
            <a:chOff x="1352550" y="1275221"/>
            <a:chExt cx="9229725" cy="5082190"/>
          </a:xfrm>
        </p:grpSpPr>
        <p:sp>
          <p:nvSpPr>
            <p:cNvPr id="25" name="Rectángulo redondeado 43">
              <a:extLst>
                <a:ext uri="{FF2B5EF4-FFF2-40B4-BE49-F238E27FC236}">
                  <a16:creationId xmlns:a16="http://schemas.microsoft.com/office/drawing/2014/main" id="{C176AD99-71E0-4FED-B011-2E389D9F09F9}"/>
                </a:ext>
              </a:extLst>
            </p:cNvPr>
            <p:cNvSpPr/>
            <p:nvPr/>
          </p:nvSpPr>
          <p:spPr bwMode="auto">
            <a:xfrm>
              <a:off x="1352550" y="3851919"/>
              <a:ext cx="9229725" cy="2505492"/>
            </a:xfrm>
            <a:prstGeom prst="roundRect">
              <a:avLst>
                <a:gd name="adj" fmla="val 792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5277F3CF-5FCC-41AE-9D56-24433281A44E}"/>
                </a:ext>
              </a:extLst>
            </p:cNvPr>
            <p:cNvSpPr/>
            <p:nvPr/>
          </p:nvSpPr>
          <p:spPr bwMode="auto">
            <a:xfrm>
              <a:off x="1352550" y="1275221"/>
              <a:ext cx="9229725" cy="2505492"/>
            </a:xfrm>
            <a:prstGeom prst="roundRect">
              <a:avLst>
                <a:gd name="adj" fmla="val 7926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7" name="Imagen 35" descr="http://www.salog.com.pe/wp-content/uploads/2012/05/25.jpg">
              <a:extLst>
                <a:ext uri="{FF2B5EF4-FFF2-40B4-BE49-F238E27FC236}">
                  <a16:creationId xmlns:a16="http://schemas.microsoft.com/office/drawing/2014/main" id="{725272EB-B508-4074-A353-F0E52680F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8" r="-20"/>
            <a:stretch>
              <a:fillRect/>
            </a:stretch>
          </p:blipFill>
          <p:spPr bwMode="auto">
            <a:xfrm>
              <a:off x="1889949" y="1494100"/>
              <a:ext cx="2534290" cy="2068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n 36" descr="http://www.salog.com.pe/wp-content/uploads/2012/05/13.png">
              <a:extLst>
                <a:ext uri="{FF2B5EF4-FFF2-40B4-BE49-F238E27FC236}">
                  <a16:creationId xmlns:a16="http://schemas.microsoft.com/office/drawing/2014/main" id="{13DAAA3A-2D85-4DA9-8FD4-ED4A25B3F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81"/>
            <a:stretch>
              <a:fillRect/>
            </a:stretch>
          </p:blipFill>
          <p:spPr bwMode="auto">
            <a:xfrm>
              <a:off x="1869008" y="4102406"/>
              <a:ext cx="2555230" cy="200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n 37" descr="http://www.salog.com.pe/wp-content/uploads/2012/05/14.png">
              <a:extLst>
                <a:ext uri="{FF2B5EF4-FFF2-40B4-BE49-F238E27FC236}">
                  <a16:creationId xmlns:a16="http://schemas.microsoft.com/office/drawing/2014/main" id="{9744B4EC-36AB-4A24-9EA1-66CAB5877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5" r="50047"/>
            <a:stretch>
              <a:fillRect/>
            </a:stretch>
          </p:blipFill>
          <p:spPr bwMode="auto">
            <a:xfrm>
              <a:off x="4638860" y="1494100"/>
              <a:ext cx="2671212" cy="2068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n 38" descr="http://www.salog.com.pe/wp-content/uploads/2012/05/24.png">
              <a:extLst>
                <a:ext uri="{FF2B5EF4-FFF2-40B4-BE49-F238E27FC236}">
                  <a16:creationId xmlns:a16="http://schemas.microsoft.com/office/drawing/2014/main" id="{EE3D143B-690E-4BC8-B9F0-A34CCF8E3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8"/>
            <a:stretch>
              <a:fillRect/>
            </a:stretch>
          </p:blipFill>
          <p:spPr bwMode="auto">
            <a:xfrm>
              <a:off x="4638860" y="4102406"/>
              <a:ext cx="2671212" cy="200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n 39">
              <a:extLst>
                <a:ext uri="{FF2B5EF4-FFF2-40B4-BE49-F238E27FC236}">
                  <a16:creationId xmlns:a16="http://schemas.microsoft.com/office/drawing/2014/main" id="{041EC625-B08A-4A52-9B3B-8A8A13735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694" y="1494100"/>
              <a:ext cx="2798299" cy="20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n 40">
              <a:extLst>
                <a:ext uri="{FF2B5EF4-FFF2-40B4-BE49-F238E27FC236}">
                  <a16:creationId xmlns:a16="http://schemas.microsoft.com/office/drawing/2014/main" id="{862B2FBB-B3CE-4870-AB11-704E8B87A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695" y="4102407"/>
              <a:ext cx="2798298" cy="2003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orma libre 44">
              <a:extLst>
                <a:ext uri="{FF2B5EF4-FFF2-40B4-BE49-F238E27FC236}">
                  <a16:creationId xmlns:a16="http://schemas.microsoft.com/office/drawing/2014/main" id="{8D7EBD68-E3C9-44DC-94BB-4FCC0FBA3D04}"/>
                </a:ext>
              </a:extLst>
            </p:cNvPr>
            <p:cNvSpPr/>
            <p:nvPr/>
          </p:nvSpPr>
          <p:spPr>
            <a:xfrm rot="16200000">
              <a:off x="970048" y="2305213"/>
              <a:ext cx="1296628" cy="472002"/>
            </a:xfrm>
            <a:custGeom>
              <a:avLst/>
              <a:gdLst>
                <a:gd name="connsiteX0" fmla="*/ 0 w 3990099"/>
                <a:gd name="connsiteY0" fmla="*/ 95776 h 957756"/>
                <a:gd name="connsiteX1" fmla="*/ 95776 w 3990099"/>
                <a:gd name="connsiteY1" fmla="*/ 0 h 957756"/>
                <a:gd name="connsiteX2" fmla="*/ 3894323 w 3990099"/>
                <a:gd name="connsiteY2" fmla="*/ 0 h 957756"/>
                <a:gd name="connsiteX3" fmla="*/ 3990099 w 3990099"/>
                <a:gd name="connsiteY3" fmla="*/ 95776 h 957756"/>
                <a:gd name="connsiteX4" fmla="*/ 3990099 w 3990099"/>
                <a:gd name="connsiteY4" fmla="*/ 861980 h 957756"/>
                <a:gd name="connsiteX5" fmla="*/ 3894323 w 3990099"/>
                <a:gd name="connsiteY5" fmla="*/ 957756 h 957756"/>
                <a:gd name="connsiteX6" fmla="*/ 95776 w 3990099"/>
                <a:gd name="connsiteY6" fmla="*/ 957756 h 957756"/>
                <a:gd name="connsiteX7" fmla="*/ 0 w 3990099"/>
                <a:gd name="connsiteY7" fmla="*/ 861980 h 957756"/>
                <a:gd name="connsiteX8" fmla="*/ 0 w 3990099"/>
                <a:gd name="connsiteY8" fmla="*/ 95776 h 9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0099" h="957756">
                  <a:moveTo>
                    <a:pt x="0" y="95776"/>
                  </a:moveTo>
                  <a:cubicBezTo>
                    <a:pt x="0" y="42880"/>
                    <a:pt x="42880" y="0"/>
                    <a:pt x="95776" y="0"/>
                  </a:cubicBezTo>
                  <a:lnTo>
                    <a:pt x="3894323" y="0"/>
                  </a:lnTo>
                  <a:cubicBezTo>
                    <a:pt x="3947219" y="0"/>
                    <a:pt x="3990099" y="42880"/>
                    <a:pt x="3990099" y="95776"/>
                  </a:cubicBezTo>
                  <a:lnTo>
                    <a:pt x="3990099" y="861980"/>
                  </a:lnTo>
                  <a:cubicBezTo>
                    <a:pt x="3990099" y="914876"/>
                    <a:pt x="3947219" y="957756"/>
                    <a:pt x="3894323" y="957756"/>
                  </a:cubicBezTo>
                  <a:lnTo>
                    <a:pt x="95776" y="957756"/>
                  </a:lnTo>
                  <a:cubicBezTo>
                    <a:pt x="42880" y="957756"/>
                    <a:pt x="0" y="914876"/>
                    <a:pt x="0" y="861980"/>
                  </a:cubicBezTo>
                  <a:lnTo>
                    <a:pt x="0" y="9577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9492" tIns="119492" rIns="119492" bIns="119492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es-PE" sz="2400" b="1" dirty="0">
                  <a:solidFill>
                    <a:schemeClr val="bg1"/>
                  </a:solidFill>
                </a:rPr>
                <a:t>Antes</a:t>
              </a:r>
              <a:endParaRPr lang="es-PE" dirty="0">
                <a:solidFill>
                  <a:schemeClr val="bg1"/>
                </a:solidFill>
              </a:endParaRPr>
            </a:p>
          </p:txBody>
        </p:sp>
        <p:sp>
          <p:nvSpPr>
            <p:cNvPr id="34" name="Forma libre 45">
              <a:extLst>
                <a:ext uri="{FF2B5EF4-FFF2-40B4-BE49-F238E27FC236}">
                  <a16:creationId xmlns:a16="http://schemas.microsoft.com/office/drawing/2014/main" id="{FB9AC995-FF03-4C32-B413-B6BD84B423E7}"/>
                </a:ext>
              </a:extLst>
            </p:cNvPr>
            <p:cNvSpPr/>
            <p:nvPr/>
          </p:nvSpPr>
          <p:spPr>
            <a:xfrm rot="16200000">
              <a:off x="862409" y="4918343"/>
              <a:ext cx="1511906" cy="472002"/>
            </a:xfrm>
            <a:custGeom>
              <a:avLst/>
              <a:gdLst>
                <a:gd name="connsiteX0" fmla="*/ 0 w 3990099"/>
                <a:gd name="connsiteY0" fmla="*/ 95776 h 957756"/>
                <a:gd name="connsiteX1" fmla="*/ 95776 w 3990099"/>
                <a:gd name="connsiteY1" fmla="*/ 0 h 957756"/>
                <a:gd name="connsiteX2" fmla="*/ 3894323 w 3990099"/>
                <a:gd name="connsiteY2" fmla="*/ 0 h 957756"/>
                <a:gd name="connsiteX3" fmla="*/ 3990099 w 3990099"/>
                <a:gd name="connsiteY3" fmla="*/ 95776 h 957756"/>
                <a:gd name="connsiteX4" fmla="*/ 3990099 w 3990099"/>
                <a:gd name="connsiteY4" fmla="*/ 861980 h 957756"/>
                <a:gd name="connsiteX5" fmla="*/ 3894323 w 3990099"/>
                <a:gd name="connsiteY5" fmla="*/ 957756 h 957756"/>
                <a:gd name="connsiteX6" fmla="*/ 95776 w 3990099"/>
                <a:gd name="connsiteY6" fmla="*/ 957756 h 957756"/>
                <a:gd name="connsiteX7" fmla="*/ 0 w 3990099"/>
                <a:gd name="connsiteY7" fmla="*/ 861980 h 957756"/>
                <a:gd name="connsiteX8" fmla="*/ 0 w 3990099"/>
                <a:gd name="connsiteY8" fmla="*/ 95776 h 9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0099" h="957756">
                  <a:moveTo>
                    <a:pt x="0" y="95776"/>
                  </a:moveTo>
                  <a:cubicBezTo>
                    <a:pt x="0" y="42880"/>
                    <a:pt x="42880" y="0"/>
                    <a:pt x="95776" y="0"/>
                  </a:cubicBezTo>
                  <a:lnTo>
                    <a:pt x="3894323" y="0"/>
                  </a:lnTo>
                  <a:cubicBezTo>
                    <a:pt x="3947219" y="0"/>
                    <a:pt x="3990099" y="42880"/>
                    <a:pt x="3990099" y="95776"/>
                  </a:cubicBezTo>
                  <a:lnTo>
                    <a:pt x="3990099" y="861980"/>
                  </a:lnTo>
                  <a:cubicBezTo>
                    <a:pt x="3990099" y="914876"/>
                    <a:pt x="3947219" y="957756"/>
                    <a:pt x="3894323" y="957756"/>
                  </a:cubicBezTo>
                  <a:lnTo>
                    <a:pt x="95776" y="957756"/>
                  </a:lnTo>
                  <a:cubicBezTo>
                    <a:pt x="42880" y="957756"/>
                    <a:pt x="0" y="914876"/>
                    <a:pt x="0" y="861980"/>
                  </a:cubicBezTo>
                  <a:lnTo>
                    <a:pt x="0" y="9577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9492" tIns="119492" rIns="119492" bIns="119492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es-PE" sz="2400" b="1" dirty="0">
                  <a:solidFill>
                    <a:schemeClr val="bg1"/>
                  </a:solidFill>
                </a:rPr>
                <a:t>Después</a:t>
              </a:r>
              <a:endParaRPr lang="es-P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20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3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21690" r="3143" b="13026"/>
          <a:stretch>
            <a:fillRect/>
          </a:stretch>
        </p:blipFill>
        <p:spPr bwMode="auto">
          <a:xfrm>
            <a:off x="362989" y="1472710"/>
            <a:ext cx="1149826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n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423863" y="331788"/>
            <a:ext cx="7362825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PADOMI DELIVERY</a:t>
            </a:r>
          </a:p>
          <a:p>
            <a:pPr>
              <a:defRPr/>
            </a:pP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 de Medicamentos</a:t>
            </a:r>
            <a:endParaRPr lang="es-PE" dirty="0"/>
          </a:p>
        </p:txBody>
      </p:sp>
      <p:sp>
        <p:nvSpPr>
          <p:cNvPr id="30" name="Forma libre 29"/>
          <p:cNvSpPr/>
          <p:nvPr/>
        </p:nvSpPr>
        <p:spPr>
          <a:xfrm>
            <a:off x="3100388" y="2220913"/>
            <a:ext cx="5440362" cy="874712"/>
          </a:xfrm>
          <a:custGeom>
            <a:avLst/>
            <a:gdLst>
              <a:gd name="connsiteX0" fmla="*/ 0 w 3990099"/>
              <a:gd name="connsiteY0" fmla="*/ 95776 h 957756"/>
              <a:gd name="connsiteX1" fmla="*/ 95776 w 3990099"/>
              <a:gd name="connsiteY1" fmla="*/ 0 h 957756"/>
              <a:gd name="connsiteX2" fmla="*/ 3894323 w 3990099"/>
              <a:gd name="connsiteY2" fmla="*/ 0 h 957756"/>
              <a:gd name="connsiteX3" fmla="*/ 3990099 w 3990099"/>
              <a:gd name="connsiteY3" fmla="*/ 95776 h 957756"/>
              <a:gd name="connsiteX4" fmla="*/ 3990099 w 3990099"/>
              <a:gd name="connsiteY4" fmla="*/ 861980 h 957756"/>
              <a:gd name="connsiteX5" fmla="*/ 3894323 w 3990099"/>
              <a:gd name="connsiteY5" fmla="*/ 957756 h 957756"/>
              <a:gd name="connsiteX6" fmla="*/ 95776 w 3990099"/>
              <a:gd name="connsiteY6" fmla="*/ 957756 h 957756"/>
              <a:gd name="connsiteX7" fmla="*/ 0 w 3990099"/>
              <a:gd name="connsiteY7" fmla="*/ 861980 h 957756"/>
              <a:gd name="connsiteX8" fmla="*/ 0 w 3990099"/>
              <a:gd name="connsiteY8" fmla="*/ 95776 h 9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0099" h="957756">
                <a:moveTo>
                  <a:pt x="0" y="95776"/>
                </a:moveTo>
                <a:cubicBezTo>
                  <a:pt x="0" y="42880"/>
                  <a:pt x="42880" y="0"/>
                  <a:pt x="95776" y="0"/>
                </a:cubicBezTo>
                <a:lnTo>
                  <a:pt x="3894323" y="0"/>
                </a:lnTo>
                <a:cubicBezTo>
                  <a:pt x="3947219" y="0"/>
                  <a:pt x="3990099" y="42880"/>
                  <a:pt x="3990099" y="95776"/>
                </a:cubicBezTo>
                <a:lnTo>
                  <a:pt x="3990099" y="861980"/>
                </a:lnTo>
                <a:cubicBezTo>
                  <a:pt x="3990099" y="914876"/>
                  <a:pt x="3947219" y="957756"/>
                  <a:pt x="3894323" y="957756"/>
                </a:cubicBezTo>
                <a:lnTo>
                  <a:pt x="95776" y="957756"/>
                </a:lnTo>
                <a:cubicBezTo>
                  <a:pt x="42880" y="957756"/>
                  <a:pt x="0" y="914876"/>
                  <a:pt x="0" y="861980"/>
                </a:cubicBezTo>
                <a:lnTo>
                  <a:pt x="0" y="95776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9492" tIns="119492" rIns="119492" bIns="119492" spcCol="1270" anchor="ctr"/>
          <a:lstStyle/>
          <a:p>
            <a:pPr algn="ctr" defTabSz="1066800">
              <a:spcAft>
                <a:spcPts val="0"/>
              </a:spcAft>
              <a:defRPr/>
            </a:pPr>
            <a:r>
              <a:rPr lang="es-PE" sz="2400" b="1" dirty="0"/>
              <a:t>PADOMI </a:t>
            </a:r>
            <a:r>
              <a:rPr lang="es-PE" sz="2400" b="1" dirty="0" err="1"/>
              <a:t>Delivery</a:t>
            </a:r>
            <a:endParaRPr lang="es-PE" dirty="0"/>
          </a:p>
        </p:txBody>
      </p:sp>
      <p:sp>
        <p:nvSpPr>
          <p:cNvPr id="15367" name="CuadroTexto 72"/>
          <p:cNvSpPr txBox="1">
            <a:spLocks noChangeArrowheads="1"/>
          </p:cNvSpPr>
          <p:nvPr/>
        </p:nvSpPr>
        <p:spPr bwMode="auto">
          <a:xfrm>
            <a:off x="530225" y="4502150"/>
            <a:ext cx="1646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médico realiza la visita domiciliaria y prescribe la receta.</a:t>
            </a:r>
          </a:p>
        </p:txBody>
      </p:sp>
      <p:sp>
        <p:nvSpPr>
          <p:cNvPr id="15368" name="CuadroTexto 72"/>
          <p:cNvSpPr txBox="1">
            <a:spLocks noChangeArrowheads="1"/>
          </p:cNvSpPr>
          <p:nvPr/>
        </p:nvSpPr>
        <p:spPr bwMode="auto">
          <a:xfrm>
            <a:off x="4511675" y="4613275"/>
            <a:ext cx="16795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PE" altLang="es-P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Farmacia prepara los medicamentos.</a:t>
            </a:r>
          </a:p>
        </p:txBody>
      </p:sp>
      <p:sp>
        <p:nvSpPr>
          <p:cNvPr id="15369" name="CuadroTexto 72"/>
          <p:cNvSpPr txBox="1">
            <a:spLocks noChangeArrowheads="1"/>
          </p:cNvSpPr>
          <p:nvPr/>
        </p:nvSpPr>
        <p:spPr bwMode="auto">
          <a:xfrm>
            <a:off x="8504238" y="4279900"/>
            <a:ext cx="16573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PE" alt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48 horas, la unidad de reparto entrega los medicamentos al paciente adscrito a PADOMI.</a:t>
            </a:r>
          </a:p>
        </p:txBody>
      </p:sp>
    </p:spTree>
    <p:extLst>
      <p:ext uri="{BB962C8B-B14F-4D97-AF65-F5344CB8AC3E}">
        <p14:creationId xmlns:p14="http://schemas.microsoft.com/office/powerpoint/2010/main" val="231208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016000" y="3395133"/>
            <a:ext cx="3320473" cy="821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A42B55-D5A4-45B2-824C-1F229FAAD623}"/>
              </a:ext>
            </a:extLst>
          </p:cNvPr>
          <p:cNvSpPr/>
          <p:nvPr/>
        </p:nvSpPr>
        <p:spPr>
          <a:xfrm>
            <a:off x="9176162" y="2705047"/>
            <a:ext cx="2339685" cy="2288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9" name="Imagen 57">
            <a:extLst>
              <a:ext uri="{FF2B5EF4-FFF2-40B4-BE49-F238E27FC236}">
                <a16:creationId xmlns:a16="http://schemas.microsoft.com/office/drawing/2014/main" id="{1C1BF95A-3517-411C-AA73-7C79DADA0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ángulo redondeado 19">
            <a:extLst>
              <a:ext uri="{FF2B5EF4-FFF2-40B4-BE49-F238E27FC236}">
                <a16:creationId xmlns:a16="http://schemas.microsoft.com/office/drawing/2014/main" id="{04F2DE6D-1919-402A-880C-52006A2D9A41}"/>
              </a:ext>
            </a:extLst>
          </p:cNvPr>
          <p:cNvSpPr/>
          <p:nvPr/>
        </p:nvSpPr>
        <p:spPr bwMode="auto">
          <a:xfrm>
            <a:off x="9165288" y="1754131"/>
            <a:ext cx="2339686" cy="3239738"/>
          </a:xfrm>
          <a:prstGeom prst="roundRect">
            <a:avLst>
              <a:gd name="adj" fmla="val 7610"/>
            </a:avLst>
          </a:prstGeom>
          <a:solidFill>
            <a:srgbClr val="E23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48" name="Rectángulo 20">
            <a:extLst>
              <a:ext uri="{FF2B5EF4-FFF2-40B4-BE49-F238E27FC236}">
                <a16:creationId xmlns:a16="http://schemas.microsoft.com/office/drawing/2014/main" id="{C01FB042-E4A7-42C2-AAD1-40B5965E7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7370" y="2417490"/>
            <a:ext cx="207421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PE" altLang="es-PE" sz="1600" b="1" dirty="0">
                <a:solidFill>
                  <a:schemeClr val="bg1"/>
                </a:solidFill>
              </a:rPr>
              <a:t>A través de </a:t>
            </a:r>
          </a:p>
          <a:p>
            <a:pPr algn="ctr"/>
            <a:r>
              <a:rPr lang="es-PE" altLang="es-PE" sz="1600" b="1" dirty="0">
                <a:solidFill>
                  <a:schemeClr val="bg1"/>
                </a:solidFill>
              </a:rPr>
              <a:t>“PADOMI </a:t>
            </a:r>
            <a:r>
              <a:rPr lang="es-PE" altLang="es-PE" sz="1600" b="1" dirty="0" err="1">
                <a:solidFill>
                  <a:schemeClr val="bg1"/>
                </a:solidFill>
              </a:rPr>
              <a:t>Delivery</a:t>
            </a:r>
            <a:r>
              <a:rPr lang="es-PE" altLang="es-PE" sz="1600" b="1" dirty="0">
                <a:solidFill>
                  <a:schemeClr val="bg1"/>
                </a:solidFill>
              </a:rPr>
              <a:t>”, </a:t>
            </a:r>
          </a:p>
          <a:p>
            <a:pPr algn="ctr"/>
            <a:r>
              <a:rPr lang="es-PE" altLang="es-PE" sz="1600" b="1" dirty="0">
                <a:solidFill>
                  <a:schemeClr val="bg1"/>
                </a:solidFill>
              </a:rPr>
              <a:t>se realizan </a:t>
            </a:r>
          </a:p>
          <a:p>
            <a:pPr algn="ctr"/>
            <a:r>
              <a:rPr lang="es-PE" altLang="es-PE" b="1" dirty="0">
                <a:solidFill>
                  <a:schemeClr val="bg1"/>
                </a:solidFill>
              </a:rPr>
              <a:t>22 000 entregas </a:t>
            </a:r>
            <a:r>
              <a:rPr lang="es-PE" altLang="es-PE" sz="1600" b="1" dirty="0">
                <a:solidFill>
                  <a:schemeClr val="bg1"/>
                </a:solidFill>
              </a:rPr>
              <a:t>mensuales de medicina a los </a:t>
            </a:r>
          </a:p>
          <a:p>
            <a:pPr algn="ctr"/>
            <a:r>
              <a:rPr lang="es-PE" altLang="es-PE" sz="1600" b="1" dirty="0">
                <a:solidFill>
                  <a:schemeClr val="bg1"/>
                </a:solidFill>
              </a:rPr>
              <a:t>adultos mayores.</a:t>
            </a:r>
          </a:p>
        </p:txBody>
      </p:sp>
      <p:sp>
        <p:nvSpPr>
          <p:cNvPr id="49" name="CuadroTexto 63">
            <a:extLst>
              <a:ext uri="{FF2B5EF4-FFF2-40B4-BE49-F238E27FC236}">
                <a16:creationId xmlns:a16="http://schemas.microsoft.com/office/drawing/2014/main" id="{59B5969A-C7C1-4D84-A11F-B093ED78E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7369" y="1766099"/>
            <a:ext cx="2074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PE" altLang="es-PE" sz="2000" b="1" i="1" dirty="0">
                <a:solidFill>
                  <a:srgbClr val="C00000"/>
                </a:solidFill>
              </a:rPr>
              <a:t> </a:t>
            </a:r>
            <a:endParaRPr lang="es-PE" alt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FC742C8-B095-4CCC-AAFD-88BD0B6AF35D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Imagen 62">
            <a:extLst>
              <a:ext uri="{FF2B5EF4-FFF2-40B4-BE49-F238E27FC236}">
                <a16:creationId xmlns:a16="http://schemas.microsoft.com/office/drawing/2014/main" id="{7D7FCC7A-F9EB-4819-B261-04C3818C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" b="11372"/>
          <a:stretch>
            <a:fillRect/>
          </a:stretch>
        </p:blipFill>
        <p:spPr bwMode="auto">
          <a:xfrm>
            <a:off x="4795044" y="4831562"/>
            <a:ext cx="2601912" cy="1292252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889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2">
            <a:extLst>
              <a:ext uri="{FF2B5EF4-FFF2-40B4-BE49-F238E27FC236}">
                <a16:creationId xmlns:a16="http://schemas.microsoft.com/office/drawing/2014/main" id="{B80C5DB2-D67B-464D-BC9A-3B0BBF28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44" y="1766100"/>
            <a:ext cx="2601912" cy="3065462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3023FEFD-87E4-4C11-9AB0-EACE9042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14510" b="47647"/>
          <a:stretch>
            <a:fillRect/>
          </a:stretch>
        </p:blipFill>
        <p:spPr bwMode="auto">
          <a:xfrm>
            <a:off x="1174969" y="1491519"/>
            <a:ext cx="2074069" cy="86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2">
            <a:extLst>
              <a:ext uri="{FF2B5EF4-FFF2-40B4-BE49-F238E27FC236}">
                <a16:creationId xmlns:a16="http://schemas.microsoft.com/office/drawing/2014/main" id="{03A44E24-3FFC-45FF-8B53-812F6443A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40" y="2356647"/>
            <a:ext cx="3529733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34975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Wingdings" panose="05000000000000000000" pitchFamily="2" charset="2"/>
              <a:buChar char="ü"/>
              <a:defRPr/>
            </a:pPr>
            <a:r>
              <a:rPr lang="es-PE" altLang="es-PE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 panose="020F0502020204030204" pitchFamily="34" charset="0"/>
              </a:rPr>
              <a:t>Entrega de medicamentos en el domicilio a adultos mayor a 70 años y personas con discapacidad inscritos en PADOMI.</a:t>
            </a:r>
            <a:endParaRPr lang="es-PE" altLang="es-P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Wingdings" panose="05000000000000000000" pitchFamily="2" charset="2"/>
              <a:buChar char="ü"/>
              <a:defRPr/>
            </a:pPr>
            <a:r>
              <a:rPr lang="es-PE" altLang="es-PE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Calibri" panose="020F0502020204030204" pitchFamily="34" charset="0"/>
              </a:rPr>
              <a:t>Ámbito: Lima y Callao.</a:t>
            </a:r>
            <a:endParaRPr lang="es-PE" altLang="es-P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Wingdings" panose="05000000000000000000" pitchFamily="2" charset="2"/>
              <a:buChar char="ü"/>
              <a:defRPr/>
            </a:pPr>
            <a:r>
              <a:rPr lang="es-PE" altLang="es-PE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Calibri" panose="020F0502020204030204" pitchFamily="34" charset="0"/>
              </a:rPr>
              <a:t>Inversión: S/ 4.95 soles por paciente. (1´306,800 anual).</a:t>
            </a:r>
            <a:endParaRPr lang="es-PE" altLang="es-P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defRPr/>
            </a:pPr>
            <a:endParaRPr lang="es-PE" altLang="es-PE" sz="1600" dirty="0">
              <a:solidFill>
                <a:schemeClr val="tx1">
                  <a:lumMod val="65000"/>
                  <a:lumOff val="35000"/>
                </a:schemeClr>
              </a:solidFill>
              <a:sym typeface="Calibri" panose="020F0502020204030204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Wingdings" panose="05000000000000000000" pitchFamily="2" charset="2"/>
              <a:buChar char="ü"/>
              <a:defRPr/>
            </a:pPr>
            <a:r>
              <a:rPr lang="es-PE" altLang="es-PE" sz="1800" b="1" dirty="0">
                <a:solidFill>
                  <a:srgbClr val="264DF4"/>
                </a:solidFill>
                <a:sym typeface="Calibri" panose="020F0502020204030204" pitchFamily="34" charset="0"/>
              </a:rPr>
              <a:t>IMPACTO: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Wingdings" panose="05000000000000000000" pitchFamily="2" charset="2"/>
              <a:buChar char="ü"/>
              <a:defRPr/>
            </a:pPr>
            <a:r>
              <a:rPr lang="es-PE" altLang="es-PE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Calibri" panose="020F0502020204030204" pitchFamily="34" charset="0"/>
              </a:rPr>
              <a:t>Atención especial a la  población vulnerable.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Wingdings" panose="05000000000000000000" pitchFamily="2" charset="2"/>
              <a:buChar char="ü"/>
              <a:defRPr/>
            </a:pPr>
            <a:r>
              <a:rPr lang="es-PE" altLang="es-PE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Calibri" panose="020F0502020204030204" pitchFamily="34" charset="0"/>
              </a:rPr>
              <a:t>Inmediatez en la entrega de medicamentos</a:t>
            </a:r>
            <a:endParaRPr lang="es-PE" altLang="es-P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s-PE" altLang="es-PE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Calibri" panose="020F0502020204030204" pitchFamily="34" charset="0"/>
              </a:rPr>
              <a:t>Disminución del riesgo social.</a:t>
            </a:r>
            <a:endParaRPr lang="es-PE" altLang="es-P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s-PE" altLang="es-PE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Calibri" panose="020F0502020204030204" pitchFamily="34" charset="0"/>
              </a:rPr>
              <a:t>Ahorro  anual en el traslado para los  asegurados</a:t>
            </a:r>
            <a:r>
              <a:rPr lang="es-PE" altLang="es-PE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 panose="020F0502020204030204" pitchFamily="34" charset="0"/>
              </a:rPr>
              <a:t>: </a:t>
            </a:r>
            <a:r>
              <a:rPr lang="es-PE" altLang="es-PE" sz="1600" b="1" dirty="0">
                <a:solidFill>
                  <a:srgbClr val="264DF4"/>
                </a:solidFill>
                <a:sym typeface="Calibri" panose="020F0502020204030204" pitchFamily="34" charset="0"/>
              </a:rPr>
              <a:t>4´750,000 soles </a:t>
            </a:r>
          </a:p>
        </p:txBody>
      </p:sp>
      <p:pic>
        <p:nvPicPr>
          <p:cNvPr id="10" name="Imagen 68">
            <a:extLst>
              <a:ext uri="{FF2B5EF4-FFF2-40B4-BE49-F238E27FC236}">
                <a16:creationId xmlns:a16="http://schemas.microsoft.com/office/drawing/2014/main" id="{A097053A-24F2-43C8-82FC-6BF89CC0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"/>
          <a:stretch>
            <a:fillRect/>
          </a:stretch>
        </p:blipFill>
        <p:spPr bwMode="auto">
          <a:xfrm>
            <a:off x="7393633" y="3053589"/>
            <a:ext cx="1298575" cy="1533525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889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74">
            <a:extLst>
              <a:ext uri="{FF2B5EF4-FFF2-40B4-BE49-F238E27FC236}">
                <a16:creationId xmlns:a16="http://schemas.microsoft.com/office/drawing/2014/main" id="{A3084CA4-55EE-48F0-A0C4-BC072262A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9358" r="25194" b="2525"/>
          <a:stretch>
            <a:fillRect/>
          </a:stretch>
        </p:blipFill>
        <p:spPr bwMode="auto">
          <a:xfrm>
            <a:off x="7396956" y="4587114"/>
            <a:ext cx="1295252" cy="153670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889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64">
            <a:extLst>
              <a:ext uri="{FF2B5EF4-FFF2-40B4-BE49-F238E27FC236}">
                <a16:creationId xmlns:a16="http://schemas.microsoft.com/office/drawing/2014/main" id="{BC682788-8424-4EF0-87D6-5DC2A9B1D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2933" r="23929" b="1486"/>
          <a:stretch/>
        </p:blipFill>
        <p:spPr bwMode="auto">
          <a:xfrm>
            <a:off x="7396956" y="1766099"/>
            <a:ext cx="1295252" cy="1352245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889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11277C47-AF80-4328-8A17-40687E397F04}"/>
              </a:ext>
            </a:extLst>
          </p:cNvPr>
          <p:cNvSpPr txBox="1">
            <a:spLocks/>
          </p:cNvSpPr>
          <p:nvPr/>
        </p:nvSpPr>
        <p:spPr>
          <a:xfrm>
            <a:off x="423863" y="331788"/>
            <a:ext cx="7362825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PADOMI </a:t>
            </a:r>
          </a:p>
          <a:p>
            <a:pPr>
              <a:defRPr/>
            </a:pP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Impacto del servicio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698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423863" y="331788"/>
            <a:ext cx="7362825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PADOMI </a:t>
            </a:r>
          </a:p>
          <a:p>
            <a:pPr>
              <a:defRPr/>
            </a:pP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Beneficios</a:t>
            </a:r>
          </a:p>
        </p:txBody>
      </p:sp>
      <p:pic>
        <p:nvPicPr>
          <p:cNvPr id="17423" name="Imagen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0"/>
          <a:stretch>
            <a:fillRect/>
          </a:stretch>
        </p:blipFill>
        <p:spPr bwMode="auto">
          <a:xfrm>
            <a:off x="4648200" y="4738688"/>
            <a:ext cx="2287588" cy="159543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889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Imagen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75" y="4721225"/>
            <a:ext cx="1284288" cy="1595438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889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25" name="Marcador de contenido 12"/>
          <p:cNvGraphicFramePr>
            <a:graphicFrameLocks/>
          </p:cNvGraphicFramePr>
          <p:nvPr/>
        </p:nvGraphicFramePr>
        <p:xfrm>
          <a:off x="2760663" y="4579938"/>
          <a:ext cx="17272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" name="Chart" r:id="rId6" imgW="1737511" imgH="1987468" progId="Excel.Chart.8">
                  <p:embed/>
                </p:oleObj>
              </mc:Choice>
              <mc:Fallback>
                <p:oleObj name="Chart" r:id="rId6" imgW="1737511" imgH="198746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4579938"/>
                        <a:ext cx="1727200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26" name="Grupo 37"/>
          <p:cNvGrpSpPr>
            <a:grpSpLocks/>
          </p:cNvGrpSpPr>
          <p:nvPr/>
        </p:nvGrpSpPr>
        <p:grpSpPr bwMode="auto">
          <a:xfrm>
            <a:off x="6946900" y="4637088"/>
            <a:ext cx="1625600" cy="1882775"/>
            <a:chOff x="7338275" y="4448998"/>
            <a:chExt cx="1625632" cy="1881996"/>
          </a:xfrm>
        </p:grpSpPr>
        <p:sp>
          <p:nvSpPr>
            <p:cNvPr id="17494" name="CuadroTexto 38"/>
            <p:cNvSpPr txBox="1">
              <a:spLocks noChangeArrowheads="1"/>
            </p:cNvSpPr>
            <p:nvPr/>
          </p:nvSpPr>
          <p:spPr bwMode="auto">
            <a:xfrm>
              <a:off x="7565321" y="4981060"/>
              <a:ext cx="13443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600" b="1"/>
                <a:t>99% efectividad entrega </a:t>
              </a:r>
            </a:p>
          </p:txBody>
        </p:sp>
        <p:graphicFrame>
          <p:nvGraphicFramePr>
            <p:cNvPr id="17495" name="Marcador de contenido 12"/>
            <p:cNvGraphicFramePr>
              <a:graphicFrameLocks/>
            </p:cNvGraphicFramePr>
            <p:nvPr/>
          </p:nvGraphicFramePr>
          <p:xfrm>
            <a:off x="7287475" y="4398198"/>
            <a:ext cx="1727232" cy="1983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6" name="Chart" r:id="rId8" imgW="1731414" imgH="1987468" progId="Excel.Chart.8">
                    <p:embed/>
                  </p:oleObj>
                </mc:Choice>
                <mc:Fallback>
                  <p:oleObj name="Chart" r:id="rId8" imgW="1731414" imgH="1987468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7475" y="4398198"/>
                          <a:ext cx="1727232" cy="1983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27" name="Grupo 40"/>
          <p:cNvGrpSpPr>
            <a:grpSpLocks/>
          </p:cNvGrpSpPr>
          <p:nvPr/>
        </p:nvGrpSpPr>
        <p:grpSpPr bwMode="auto">
          <a:xfrm>
            <a:off x="10461625" y="4643438"/>
            <a:ext cx="1625600" cy="1882775"/>
            <a:chOff x="10281566" y="3946983"/>
            <a:chExt cx="1625632" cy="1881996"/>
          </a:xfrm>
        </p:grpSpPr>
        <p:sp>
          <p:nvSpPr>
            <p:cNvPr id="17492" name="Rectángulo 41"/>
            <p:cNvSpPr>
              <a:spLocks noChangeArrowheads="1"/>
            </p:cNvSpPr>
            <p:nvPr/>
          </p:nvSpPr>
          <p:spPr bwMode="auto">
            <a:xfrm flipH="1">
              <a:off x="10387700" y="4533211"/>
              <a:ext cx="128055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PE" sz="1400" b="1"/>
                <a:t>Nivel de satisfacción : 98% </a:t>
              </a:r>
              <a:endParaRPr lang="es-PE" altLang="es-PE" sz="1400" b="1"/>
            </a:p>
          </p:txBody>
        </p:sp>
        <p:graphicFrame>
          <p:nvGraphicFramePr>
            <p:cNvPr id="17493" name="Marcador de contenido 12"/>
            <p:cNvGraphicFramePr>
              <a:graphicFrameLocks/>
            </p:cNvGraphicFramePr>
            <p:nvPr/>
          </p:nvGraphicFramePr>
          <p:xfrm>
            <a:off x="10230766" y="3896183"/>
            <a:ext cx="1727232" cy="1983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7" name="Chart" r:id="rId10" imgW="1737511" imgH="1987468" progId="Excel.Chart.8">
                    <p:embed/>
                  </p:oleObj>
                </mc:Choice>
                <mc:Fallback>
                  <p:oleObj name="Chart" r:id="rId10" imgW="1737511" imgH="1987468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30766" y="3896183"/>
                          <a:ext cx="1727232" cy="1983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428" name="Imagen 3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748213"/>
            <a:ext cx="2344737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9222398"/>
              </p:ext>
            </p:extLst>
          </p:nvPr>
        </p:nvGraphicFramePr>
        <p:xfrm>
          <a:off x="3116941" y="1534886"/>
          <a:ext cx="5593442" cy="232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Rectángulo 3"/>
          <p:cNvSpPr/>
          <p:nvPr/>
        </p:nvSpPr>
        <p:spPr>
          <a:xfrm>
            <a:off x="343579" y="2051645"/>
            <a:ext cx="2605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Entrega de medicamentos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farmacia centralizada 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902829" y="1794264"/>
            <a:ext cx="2884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b" hangingPunct="1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Entrega de medicamentos en domicilio: </a:t>
            </a:r>
            <a:r>
              <a:rPr lang="es-PE" b="1" dirty="0">
                <a:solidFill>
                  <a:srgbClr val="264DF4"/>
                </a:solidFill>
              </a:rPr>
              <a:t>PADOMI </a:t>
            </a:r>
            <a:r>
              <a:rPr lang="es-PE" b="1" dirty="0" err="1">
                <a:solidFill>
                  <a:srgbClr val="264DF4"/>
                </a:solidFill>
              </a:rPr>
              <a:t>Delivery</a:t>
            </a:r>
            <a:r>
              <a:rPr lang="es-PE" b="1" dirty="0">
                <a:solidFill>
                  <a:srgbClr val="264DF4"/>
                </a:solidFill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947601" y="3017584"/>
            <a:ext cx="2839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la fecha el </a:t>
            </a:r>
            <a:r>
              <a:rPr lang="es-ES" b="1" dirty="0">
                <a:solidFill>
                  <a:srgbClr val="264DF4"/>
                </a:solidFill>
              </a:rPr>
              <a:t>76%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pacientes inscritos ya cuentan con este beneficio</a:t>
            </a:r>
            <a:endParaRPr lang="es-P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6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264DF4"/>
                </a:solidFill>
              </a:rPr>
              <a:t/>
            </a:r>
            <a:br>
              <a:rPr lang="es-PE" dirty="0">
                <a:solidFill>
                  <a:srgbClr val="264DF4"/>
                </a:solidFill>
              </a:rPr>
            </a:br>
            <a:endParaRPr lang="es-PE" dirty="0"/>
          </a:p>
        </p:txBody>
      </p:sp>
      <p:pic>
        <p:nvPicPr>
          <p:cNvPr id="6" name="Imagen 57">
            <a:extLst>
              <a:ext uri="{FF2B5EF4-FFF2-40B4-BE49-F238E27FC236}">
                <a16:creationId xmlns:a16="http://schemas.microsoft.com/office/drawing/2014/main" id="{BCF3F265-7087-4EF2-9920-1F7F18A77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B66DD51-36CE-4FA1-B426-0AA5CD8DF3E9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D89BC12A-1EBA-4ABE-BD5D-A944F48E023C}"/>
              </a:ext>
            </a:extLst>
          </p:cNvPr>
          <p:cNvSpPr txBox="1">
            <a:spLocks/>
          </p:cNvSpPr>
          <p:nvPr/>
        </p:nvSpPr>
        <p:spPr>
          <a:xfrm>
            <a:off x="420688" y="331788"/>
            <a:ext cx="7362825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Farmacia Vecina</a:t>
            </a:r>
          </a:p>
          <a:p>
            <a:pPr>
              <a:defRPr/>
            </a:pP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Pasos para la Entrega de Medicamentos</a:t>
            </a:r>
            <a:endParaRPr lang="es-PE" dirty="0"/>
          </a:p>
        </p:txBody>
      </p:sp>
      <p:grpSp>
        <p:nvGrpSpPr>
          <p:cNvPr id="9" name="Grupo 4">
            <a:extLst>
              <a:ext uri="{FF2B5EF4-FFF2-40B4-BE49-F238E27FC236}">
                <a16:creationId xmlns:a16="http://schemas.microsoft.com/office/drawing/2014/main" id="{2A7C0ED0-DA5F-4957-88AF-70F49854DD87}"/>
              </a:ext>
            </a:extLst>
          </p:cNvPr>
          <p:cNvGrpSpPr>
            <a:grpSpLocks/>
          </p:cNvGrpSpPr>
          <p:nvPr/>
        </p:nvGrpSpPr>
        <p:grpSpPr bwMode="auto">
          <a:xfrm>
            <a:off x="1955800" y="1514475"/>
            <a:ext cx="7316788" cy="4560888"/>
            <a:chOff x="2005930" y="1452562"/>
            <a:chExt cx="6366417" cy="3980459"/>
          </a:xfrm>
        </p:grpSpPr>
        <p:pic>
          <p:nvPicPr>
            <p:cNvPr id="10" name="Marcador de contenido 3" descr="Imagen que contiene captura de pantalla, refrigerador&#10;&#10;Descripción generada automáticamente">
              <a:extLst>
                <a:ext uri="{FF2B5EF4-FFF2-40B4-BE49-F238E27FC236}">
                  <a16:creationId xmlns:a16="http://schemas.microsoft.com/office/drawing/2014/main" id="{B406730F-D398-4D9A-9ACA-E34F131B99C6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8" t="4662" r="66618" b="62454"/>
            <a:stretch>
              <a:fillRect/>
            </a:stretch>
          </p:blipFill>
          <p:spPr bwMode="auto">
            <a:xfrm>
              <a:off x="2062815" y="1467642"/>
              <a:ext cx="1390650" cy="1276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orma libre 34">
              <a:extLst>
                <a:ext uri="{FF2B5EF4-FFF2-40B4-BE49-F238E27FC236}">
                  <a16:creationId xmlns:a16="http://schemas.microsoft.com/office/drawing/2014/main" id="{181E5C26-6FAC-48D5-96FE-16FB3DDA441B}"/>
                </a:ext>
              </a:extLst>
            </p:cNvPr>
            <p:cNvSpPr/>
            <p:nvPr/>
          </p:nvSpPr>
          <p:spPr>
            <a:xfrm>
              <a:off x="2101240" y="2731352"/>
              <a:ext cx="1313617" cy="472445"/>
            </a:xfrm>
            <a:custGeom>
              <a:avLst/>
              <a:gdLst>
                <a:gd name="connsiteX0" fmla="*/ 0 w 3990099"/>
                <a:gd name="connsiteY0" fmla="*/ 95776 h 957756"/>
                <a:gd name="connsiteX1" fmla="*/ 95776 w 3990099"/>
                <a:gd name="connsiteY1" fmla="*/ 0 h 957756"/>
                <a:gd name="connsiteX2" fmla="*/ 3894323 w 3990099"/>
                <a:gd name="connsiteY2" fmla="*/ 0 h 957756"/>
                <a:gd name="connsiteX3" fmla="*/ 3990099 w 3990099"/>
                <a:gd name="connsiteY3" fmla="*/ 95776 h 957756"/>
                <a:gd name="connsiteX4" fmla="*/ 3990099 w 3990099"/>
                <a:gd name="connsiteY4" fmla="*/ 861980 h 957756"/>
                <a:gd name="connsiteX5" fmla="*/ 3894323 w 3990099"/>
                <a:gd name="connsiteY5" fmla="*/ 957756 h 957756"/>
                <a:gd name="connsiteX6" fmla="*/ 95776 w 3990099"/>
                <a:gd name="connsiteY6" fmla="*/ 957756 h 957756"/>
                <a:gd name="connsiteX7" fmla="*/ 0 w 3990099"/>
                <a:gd name="connsiteY7" fmla="*/ 861980 h 957756"/>
                <a:gd name="connsiteX8" fmla="*/ 0 w 3990099"/>
                <a:gd name="connsiteY8" fmla="*/ 95776 h 9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0099" h="957756">
                  <a:moveTo>
                    <a:pt x="0" y="95776"/>
                  </a:moveTo>
                  <a:cubicBezTo>
                    <a:pt x="0" y="42880"/>
                    <a:pt x="42880" y="0"/>
                    <a:pt x="95776" y="0"/>
                  </a:cubicBezTo>
                  <a:lnTo>
                    <a:pt x="3894323" y="0"/>
                  </a:lnTo>
                  <a:cubicBezTo>
                    <a:pt x="3947219" y="0"/>
                    <a:pt x="3990099" y="42880"/>
                    <a:pt x="3990099" y="95776"/>
                  </a:cubicBezTo>
                  <a:lnTo>
                    <a:pt x="3990099" y="861980"/>
                  </a:lnTo>
                  <a:cubicBezTo>
                    <a:pt x="3990099" y="914876"/>
                    <a:pt x="3947219" y="957756"/>
                    <a:pt x="3894323" y="957756"/>
                  </a:cubicBezTo>
                  <a:lnTo>
                    <a:pt x="95776" y="957756"/>
                  </a:lnTo>
                  <a:cubicBezTo>
                    <a:pt x="42880" y="957756"/>
                    <a:pt x="0" y="914876"/>
                    <a:pt x="0" y="861980"/>
                  </a:cubicBezTo>
                  <a:lnTo>
                    <a:pt x="0" y="9577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9492" tIns="119492" rIns="119492" bIns="119492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es-PE" sz="2000" b="1" dirty="0">
                  <a:solidFill>
                    <a:srgbClr val="404040"/>
                  </a:solidFill>
                </a:rPr>
                <a:t>Afiliación</a:t>
              </a:r>
              <a:endParaRPr lang="es-PE" sz="1600" dirty="0">
                <a:solidFill>
                  <a:srgbClr val="404040"/>
                </a:solidFill>
              </a:endParaRPr>
            </a:p>
          </p:txBody>
        </p:sp>
        <p:sp>
          <p:nvSpPr>
            <p:cNvPr id="12" name="Forma libre 35">
              <a:extLst>
                <a:ext uri="{FF2B5EF4-FFF2-40B4-BE49-F238E27FC236}">
                  <a16:creationId xmlns:a16="http://schemas.microsoft.com/office/drawing/2014/main" id="{2450109A-8151-42A1-ADE3-BC5C535D4207}"/>
                </a:ext>
              </a:extLst>
            </p:cNvPr>
            <p:cNvSpPr/>
            <p:nvPr/>
          </p:nvSpPr>
          <p:spPr>
            <a:xfrm>
              <a:off x="4377624" y="2743821"/>
              <a:ext cx="1504236" cy="473831"/>
            </a:xfrm>
            <a:custGeom>
              <a:avLst/>
              <a:gdLst>
                <a:gd name="connsiteX0" fmla="*/ 0 w 3990099"/>
                <a:gd name="connsiteY0" fmla="*/ 95776 h 957756"/>
                <a:gd name="connsiteX1" fmla="*/ 95776 w 3990099"/>
                <a:gd name="connsiteY1" fmla="*/ 0 h 957756"/>
                <a:gd name="connsiteX2" fmla="*/ 3894323 w 3990099"/>
                <a:gd name="connsiteY2" fmla="*/ 0 h 957756"/>
                <a:gd name="connsiteX3" fmla="*/ 3990099 w 3990099"/>
                <a:gd name="connsiteY3" fmla="*/ 95776 h 957756"/>
                <a:gd name="connsiteX4" fmla="*/ 3990099 w 3990099"/>
                <a:gd name="connsiteY4" fmla="*/ 861980 h 957756"/>
                <a:gd name="connsiteX5" fmla="*/ 3894323 w 3990099"/>
                <a:gd name="connsiteY5" fmla="*/ 957756 h 957756"/>
                <a:gd name="connsiteX6" fmla="*/ 95776 w 3990099"/>
                <a:gd name="connsiteY6" fmla="*/ 957756 h 957756"/>
                <a:gd name="connsiteX7" fmla="*/ 0 w 3990099"/>
                <a:gd name="connsiteY7" fmla="*/ 861980 h 957756"/>
                <a:gd name="connsiteX8" fmla="*/ 0 w 3990099"/>
                <a:gd name="connsiteY8" fmla="*/ 95776 h 9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0099" h="957756">
                  <a:moveTo>
                    <a:pt x="0" y="95776"/>
                  </a:moveTo>
                  <a:cubicBezTo>
                    <a:pt x="0" y="42880"/>
                    <a:pt x="42880" y="0"/>
                    <a:pt x="95776" y="0"/>
                  </a:cubicBezTo>
                  <a:lnTo>
                    <a:pt x="3894323" y="0"/>
                  </a:lnTo>
                  <a:cubicBezTo>
                    <a:pt x="3947219" y="0"/>
                    <a:pt x="3990099" y="42880"/>
                    <a:pt x="3990099" y="95776"/>
                  </a:cubicBezTo>
                  <a:lnTo>
                    <a:pt x="3990099" y="861980"/>
                  </a:lnTo>
                  <a:cubicBezTo>
                    <a:pt x="3990099" y="914876"/>
                    <a:pt x="3947219" y="957756"/>
                    <a:pt x="3894323" y="957756"/>
                  </a:cubicBezTo>
                  <a:lnTo>
                    <a:pt x="95776" y="957756"/>
                  </a:lnTo>
                  <a:cubicBezTo>
                    <a:pt x="42880" y="957756"/>
                    <a:pt x="0" y="914876"/>
                    <a:pt x="0" y="861980"/>
                  </a:cubicBezTo>
                  <a:lnTo>
                    <a:pt x="0" y="9577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9492" tIns="119492" rIns="119492" bIns="119492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es-PE" sz="2000" b="1" dirty="0">
                  <a:solidFill>
                    <a:srgbClr val="404040"/>
                  </a:solidFill>
                </a:rPr>
                <a:t>Elección de farmacia</a:t>
              </a:r>
              <a:endParaRPr lang="es-PE" sz="1600" dirty="0">
                <a:solidFill>
                  <a:srgbClr val="404040"/>
                </a:solidFill>
              </a:endParaRPr>
            </a:p>
          </p:txBody>
        </p:sp>
        <p:sp>
          <p:nvSpPr>
            <p:cNvPr id="13" name="Forma libre 36">
              <a:extLst>
                <a:ext uri="{FF2B5EF4-FFF2-40B4-BE49-F238E27FC236}">
                  <a16:creationId xmlns:a16="http://schemas.microsoft.com/office/drawing/2014/main" id="{6EA5493C-3457-4546-9E5D-71475C946B3B}"/>
                </a:ext>
              </a:extLst>
            </p:cNvPr>
            <p:cNvSpPr/>
            <p:nvPr/>
          </p:nvSpPr>
          <p:spPr>
            <a:xfrm>
              <a:off x="6808714" y="2743821"/>
              <a:ext cx="1504236" cy="473831"/>
            </a:xfrm>
            <a:custGeom>
              <a:avLst/>
              <a:gdLst>
                <a:gd name="connsiteX0" fmla="*/ 0 w 3990099"/>
                <a:gd name="connsiteY0" fmla="*/ 95776 h 957756"/>
                <a:gd name="connsiteX1" fmla="*/ 95776 w 3990099"/>
                <a:gd name="connsiteY1" fmla="*/ 0 h 957756"/>
                <a:gd name="connsiteX2" fmla="*/ 3894323 w 3990099"/>
                <a:gd name="connsiteY2" fmla="*/ 0 h 957756"/>
                <a:gd name="connsiteX3" fmla="*/ 3990099 w 3990099"/>
                <a:gd name="connsiteY3" fmla="*/ 95776 h 957756"/>
                <a:gd name="connsiteX4" fmla="*/ 3990099 w 3990099"/>
                <a:gd name="connsiteY4" fmla="*/ 861980 h 957756"/>
                <a:gd name="connsiteX5" fmla="*/ 3894323 w 3990099"/>
                <a:gd name="connsiteY5" fmla="*/ 957756 h 957756"/>
                <a:gd name="connsiteX6" fmla="*/ 95776 w 3990099"/>
                <a:gd name="connsiteY6" fmla="*/ 957756 h 957756"/>
                <a:gd name="connsiteX7" fmla="*/ 0 w 3990099"/>
                <a:gd name="connsiteY7" fmla="*/ 861980 h 957756"/>
                <a:gd name="connsiteX8" fmla="*/ 0 w 3990099"/>
                <a:gd name="connsiteY8" fmla="*/ 95776 h 9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0099" h="957756">
                  <a:moveTo>
                    <a:pt x="0" y="95776"/>
                  </a:moveTo>
                  <a:cubicBezTo>
                    <a:pt x="0" y="42880"/>
                    <a:pt x="42880" y="0"/>
                    <a:pt x="95776" y="0"/>
                  </a:cubicBezTo>
                  <a:lnTo>
                    <a:pt x="3894323" y="0"/>
                  </a:lnTo>
                  <a:cubicBezTo>
                    <a:pt x="3947219" y="0"/>
                    <a:pt x="3990099" y="42880"/>
                    <a:pt x="3990099" y="95776"/>
                  </a:cubicBezTo>
                  <a:lnTo>
                    <a:pt x="3990099" y="861980"/>
                  </a:lnTo>
                  <a:cubicBezTo>
                    <a:pt x="3990099" y="914876"/>
                    <a:pt x="3947219" y="957756"/>
                    <a:pt x="3894323" y="957756"/>
                  </a:cubicBezTo>
                  <a:lnTo>
                    <a:pt x="95776" y="957756"/>
                  </a:lnTo>
                  <a:cubicBezTo>
                    <a:pt x="42880" y="957756"/>
                    <a:pt x="0" y="914876"/>
                    <a:pt x="0" y="861980"/>
                  </a:cubicBezTo>
                  <a:lnTo>
                    <a:pt x="0" y="9577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9492" tIns="119492" rIns="119492" bIns="119492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es-PE" sz="2000" b="1" dirty="0">
                  <a:solidFill>
                    <a:srgbClr val="404040"/>
                  </a:solidFill>
                </a:rPr>
                <a:t>Producción de recetas</a:t>
              </a:r>
              <a:endParaRPr lang="es-PE" sz="1600" dirty="0">
                <a:solidFill>
                  <a:srgbClr val="404040"/>
                </a:solidFill>
              </a:endParaRPr>
            </a:p>
          </p:txBody>
        </p:sp>
        <p:sp>
          <p:nvSpPr>
            <p:cNvPr id="14" name="Forma libre 37">
              <a:extLst>
                <a:ext uri="{FF2B5EF4-FFF2-40B4-BE49-F238E27FC236}">
                  <a16:creationId xmlns:a16="http://schemas.microsoft.com/office/drawing/2014/main" id="{1167E297-CCD0-4853-9DEE-32E9E96505D8}"/>
                </a:ext>
              </a:extLst>
            </p:cNvPr>
            <p:cNvSpPr/>
            <p:nvPr/>
          </p:nvSpPr>
          <p:spPr>
            <a:xfrm>
              <a:off x="2005930" y="4960575"/>
              <a:ext cx="1504237" cy="472446"/>
            </a:xfrm>
            <a:custGeom>
              <a:avLst/>
              <a:gdLst>
                <a:gd name="connsiteX0" fmla="*/ 0 w 3990099"/>
                <a:gd name="connsiteY0" fmla="*/ 95776 h 957756"/>
                <a:gd name="connsiteX1" fmla="*/ 95776 w 3990099"/>
                <a:gd name="connsiteY1" fmla="*/ 0 h 957756"/>
                <a:gd name="connsiteX2" fmla="*/ 3894323 w 3990099"/>
                <a:gd name="connsiteY2" fmla="*/ 0 h 957756"/>
                <a:gd name="connsiteX3" fmla="*/ 3990099 w 3990099"/>
                <a:gd name="connsiteY3" fmla="*/ 95776 h 957756"/>
                <a:gd name="connsiteX4" fmla="*/ 3990099 w 3990099"/>
                <a:gd name="connsiteY4" fmla="*/ 861980 h 957756"/>
                <a:gd name="connsiteX5" fmla="*/ 3894323 w 3990099"/>
                <a:gd name="connsiteY5" fmla="*/ 957756 h 957756"/>
                <a:gd name="connsiteX6" fmla="*/ 95776 w 3990099"/>
                <a:gd name="connsiteY6" fmla="*/ 957756 h 957756"/>
                <a:gd name="connsiteX7" fmla="*/ 0 w 3990099"/>
                <a:gd name="connsiteY7" fmla="*/ 861980 h 957756"/>
                <a:gd name="connsiteX8" fmla="*/ 0 w 3990099"/>
                <a:gd name="connsiteY8" fmla="*/ 95776 h 9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0099" h="957756">
                  <a:moveTo>
                    <a:pt x="0" y="95776"/>
                  </a:moveTo>
                  <a:cubicBezTo>
                    <a:pt x="0" y="42880"/>
                    <a:pt x="42880" y="0"/>
                    <a:pt x="95776" y="0"/>
                  </a:cubicBezTo>
                  <a:lnTo>
                    <a:pt x="3894323" y="0"/>
                  </a:lnTo>
                  <a:cubicBezTo>
                    <a:pt x="3947219" y="0"/>
                    <a:pt x="3990099" y="42880"/>
                    <a:pt x="3990099" y="95776"/>
                  </a:cubicBezTo>
                  <a:lnTo>
                    <a:pt x="3990099" y="861980"/>
                  </a:lnTo>
                  <a:cubicBezTo>
                    <a:pt x="3990099" y="914876"/>
                    <a:pt x="3947219" y="957756"/>
                    <a:pt x="3894323" y="957756"/>
                  </a:cubicBezTo>
                  <a:lnTo>
                    <a:pt x="95776" y="957756"/>
                  </a:lnTo>
                  <a:cubicBezTo>
                    <a:pt x="42880" y="957756"/>
                    <a:pt x="0" y="914876"/>
                    <a:pt x="0" y="861980"/>
                  </a:cubicBezTo>
                  <a:lnTo>
                    <a:pt x="0" y="9577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9492" tIns="119492" rIns="119492" bIns="119492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es-PE" sz="2000" b="1" dirty="0">
                  <a:solidFill>
                    <a:srgbClr val="404040"/>
                  </a:solidFill>
                </a:rPr>
                <a:t>Despacho de recetas</a:t>
              </a:r>
              <a:endParaRPr lang="es-PE" sz="1600" dirty="0">
                <a:solidFill>
                  <a:srgbClr val="404040"/>
                </a:solidFill>
              </a:endParaRPr>
            </a:p>
          </p:txBody>
        </p:sp>
        <p:sp>
          <p:nvSpPr>
            <p:cNvPr id="15" name="Forma libre 38">
              <a:extLst>
                <a:ext uri="{FF2B5EF4-FFF2-40B4-BE49-F238E27FC236}">
                  <a16:creationId xmlns:a16="http://schemas.microsoft.com/office/drawing/2014/main" id="{DD52F7EA-AD5A-4F95-B123-8D17772A12C4}"/>
                </a:ext>
              </a:extLst>
            </p:cNvPr>
            <p:cNvSpPr/>
            <p:nvPr/>
          </p:nvSpPr>
          <p:spPr>
            <a:xfrm>
              <a:off x="4256070" y="4960575"/>
              <a:ext cx="1748727" cy="472446"/>
            </a:xfrm>
            <a:custGeom>
              <a:avLst/>
              <a:gdLst>
                <a:gd name="connsiteX0" fmla="*/ 0 w 3990099"/>
                <a:gd name="connsiteY0" fmla="*/ 95776 h 957756"/>
                <a:gd name="connsiteX1" fmla="*/ 95776 w 3990099"/>
                <a:gd name="connsiteY1" fmla="*/ 0 h 957756"/>
                <a:gd name="connsiteX2" fmla="*/ 3894323 w 3990099"/>
                <a:gd name="connsiteY2" fmla="*/ 0 h 957756"/>
                <a:gd name="connsiteX3" fmla="*/ 3990099 w 3990099"/>
                <a:gd name="connsiteY3" fmla="*/ 95776 h 957756"/>
                <a:gd name="connsiteX4" fmla="*/ 3990099 w 3990099"/>
                <a:gd name="connsiteY4" fmla="*/ 861980 h 957756"/>
                <a:gd name="connsiteX5" fmla="*/ 3894323 w 3990099"/>
                <a:gd name="connsiteY5" fmla="*/ 957756 h 957756"/>
                <a:gd name="connsiteX6" fmla="*/ 95776 w 3990099"/>
                <a:gd name="connsiteY6" fmla="*/ 957756 h 957756"/>
                <a:gd name="connsiteX7" fmla="*/ 0 w 3990099"/>
                <a:gd name="connsiteY7" fmla="*/ 861980 h 957756"/>
                <a:gd name="connsiteX8" fmla="*/ 0 w 3990099"/>
                <a:gd name="connsiteY8" fmla="*/ 95776 h 9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0099" h="957756">
                  <a:moveTo>
                    <a:pt x="0" y="95776"/>
                  </a:moveTo>
                  <a:cubicBezTo>
                    <a:pt x="0" y="42880"/>
                    <a:pt x="42880" y="0"/>
                    <a:pt x="95776" y="0"/>
                  </a:cubicBezTo>
                  <a:lnTo>
                    <a:pt x="3894323" y="0"/>
                  </a:lnTo>
                  <a:cubicBezTo>
                    <a:pt x="3947219" y="0"/>
                    <a:pt x="3990099" y="42880"/>
                    <a:pt x="3990099" y="95776"/>
                  </a:cubicBezTo>
                  <a:lnTo>
                    <a:pt x="3990099" y="861980"/>
                  </a:lnTo>
                  <a:cubicBezTo>
                    <a:pt x="3990099" y="914876"/>
                    <a:pt x="3947219" y="957756"/>
                    <a:pt x="3894323" y="957756"/>
                  </a:cubicBezTo>
                  <a:lnTo>
                    <a:pt x="95776" y="957756"/>
                  </a:lnTo>
                  <a:cubicBezTo>
                    <a:pt x="42880" y="957756"/>
                    <a:pt x="0" y="914876"/>
                    <a:pt x="0" y="861980"/>
                  </a:cubicBezTo>
                  <a:lnTo>
                    <a:pt x="0" y="9577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9492" tIns="119492" rIns="119492" bIns="119492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es-PE" sz="2000" b="1" dirty="0">
                  <a:solidFill>
                    <a:srgbClr val="404040"/>
                  </a:solidFill>
                </a:rPr>
                <a:t>Dispensación de recetas</a:t>
              </a:r>
              <a:endParaRPr lang="es-PE" sz="1600" dirty="0">
                <a:solidFill>
                  <a:srgbClr val="404040"/>
                </a:solidFill>
              </a:endParaRPr>
            </a:p>
          </p:txBody>
        </p:sp>
        <p:sp>
          <p:nvSpPr>
            <p:cNvPr id="16" name="Forma libre 39">
              <a:extLst>
                <a:ext uri="{FF2B5EF4-FFF2-40B4-BE49-F238E27FC236}">
                  <a16:creationId xmlns:a16="http://schemas.microsoft.com/office/drawing/2014/main" id="{63DDC033-124D-4DD2-A47D-3055242DE680}"/>
                </a:ext>
              </a:extLst>
            </p:cNvPr>
            <p:cNvSpPr/>
            <p:nvPr/>
          </p:nvSpPr>
          <p:spPr>
            <a:xfrm>
              <a:off x="6772800" y="4960575"/>
              <a:ext cx="1577446" cy="472446"/>
            </a:xfrm>
            <a:custGeom>
              <a:avLst/>
              <a:gdLst>
                <a:gd name="connsiteX0" fmla="*/ 0 w 3990099"/>
                <a:gd name="connsiteY0" fmla="*/ 95776 h 957756"/>
                <a:gd name="connsiteX1" fmla="*/ 95776 w 3990099"/>
                <a:gd name="connsiteY1" fmla="*/ 0 h 957756"/>
                <a:gd name="connsiteX2" fmla="*/ 3894323 w 3990099"/>
                <a:gd name="connsiteY2" fmla="*/ 0 h 957756"/>
                <a:gd name="connsiteX3" fmla="*/ 3990099 w 3990099"/>
                <a:gd name="connsiteY3" fmla="*/ 95776 h 957756"/>
                <a:gd name="connsiteX4" fmla="*/ 3990099 w 3990099"/>
                <a:gd name="connsiteY4" fmla="*/ 861980 h 957756"/>
                <a:gd name="connsiteX5" fmla="*/ 3894323 w 3990099"/>
                <a:gd name="connsiteY5" fmla="*/ 957756 h 957756"/>
                <a:gd name="connsiteX6" fmla="*/ 95776 w 3990099"/>
                <a:gd name="connsiteY6" fmla="*/ 957756 h 957756"/>
                <a:gd name="connsiteX7" fmla="*/ 0 w 3990099"/>
                <a:gd name="connsiteY7" fmla="*/ 861980 h 957756"/>
                <a:gd name="connsiteX8" fmla="*/ 0 w 3990099"/>
                <a:gd name="connsiteY8" fmla="*/ 95776 h 9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0099" h="957756">
                  <a:moveTo>
                    <a:pt x="0" y="95776"/>
                  </a:moveTo>
                  <a:cubicBezTo>
                    <a:pt x="0" y="42880"/>
                    <a:pt x="42880" y="0"/>
                    <a:pt x="95776" y="0"/>
                  </a:cubicBezTo>
                  <a:lnTo>
                    <a:pt x="3894323" y="0"/>
                  </a:lnTo>
                  <a:cubicBezTo>
                    <a:pt x="3947219" y="0"/>
                    <a:pt x="3990099" y="42880"/>
                    <a:pt x="3990099" y="95776"/>
                  </a:cubicBezTo>
                  <a:lnTo>
                    <a:pt x="3990099" y="861980"/>
                  </a:lnTo>
                  <a:cubicBezTo>
                    <a:pt x="3990099" y="914876"/>
                    <a:pt x="3947219" y="957756"/>
                    <a:pt x="3894323" y="957756"/>
                  </a:cubicBezTo>
                  <a:lnTo>
                    <a:pt x="95776" y="957756"/>
                  </a:lnTo>
                  <a:cubicBezTo>
                    <a:pt x="42880" y="957756"/>
                    <a:pt x="0" y="914876"/>
                    <a:pt x="0" y="861980"/>
                  </a:cubicBezTo>
                  <a:lnTo>
                    <a:pt x="0" y="9577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9492" tIns="119492" rIns="119492" bIns="119492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es-PE" sz="2000" b="1" dirty="0">
                  <a:solidFill>
                    <a:srgbClr val="404040"/>
                  </a:solidFill>
                </a:rPr>
                <a:t>Soporte post entrega</a:t>
              </a:r>
              <a:endParaRPr lang="es-PE" sz="1600" dirty="0">
                <a:solidFill>
                  <a:srgbClr val="404040"/>
                </a:solidFill>
              </a:endParaRPr>
            </a:p>
          </p:txBody>
        </p:sp>
        <p:pic>
          <p:nvPicPr>
            <p:cNvPr id="17" name="Marcador de contenido 3" descr="Imagen que contiene captura de pantalla, refrigerador&#10;&#10;Descripción generada automáticamente">
              <a:extLst>
                <a:ext uri="{FF2B5EF4-FFF2-40B4-BE49-F238E27FC236}">
                  <a16:creationId xmlns:a16="http://schemas.microsoft.com/office/drawing/2014/main" id="{18BD06E6-78DC-4D6B-A097-B2915F750786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9" t="4662" r="42047" b="65421"/>
            <a:stretch>
              <a:fillRect/>
            </a:stretch>
          </p:blipFill>
          <p:spPr bwMode="auto">
            <a:xfrm>
              <a:off x="4434811" y="1517251"/>
              <a:ext cx="1390650" cy="116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Marcador de contenido 3" descr="Imagen que contiene captura de pantalla, refrigerador&#10;&#10;Descripción generada automáticamente">
              <a:extLst>
                <a:ext uri="{FF2B5EF4-FFF2-40B4-BE49-F238E27FC236}">
                  <a16:creationId xmlns:a16="http://schemas.microsoft.com/office/drawing/2014/main" id="{65373002-CE50-4AC5-A6C1-6020BDC424B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7" t="4662" r="17584" b="63918"/>
            <a:stretch>
              <a:fillRect/>
            </a:stretch>
          </p:blipFill>
          <p:spPr bwMode="auto">
            <a:xfrm>
              <a:off x="7054722" y="1452562"/>
              <a:ext cx="1012825" cy="12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Marcador de contenido 3" descr="Imagen que contiene captura de pantalla, refrigerador&#10;&#10;Descripción generada automáticamente">
              <a:extLst>
                <a:ext uri="{FF2B5EF4-FFF2-40B4-BE49-F238E27FC236}">
                  <a16:creationId xmlns:a16="http://schemas.microsoft.com/office/drawing/2014/main" id="{578E8888-DF21-4EE8-9331-F3E877E16D0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0" t="48834" r="66066" b="18282"/>
            <a:stretch>
              <a:fillRect/>
            </a:stretch>
          </p:blipFill>
          <p:spPr bwMode="auto">
            <a:xfrm>
              <a:off x="2062815" y="3642320"/>
              <a:ext cx="1390650" cy="1276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Marcador de contenido 3" descr="Imagen que contiene captura de pantalla, refrigerador&#10;&#10;Descripción generada automáticamente">
              <a:extLst>
                <a:ext uri="{FF2B5EF4-FFF2-40B4-BE49-F238E27FC236}">
                  <a16:creationId xmlns:a16="http://schemas.microsoft.com/office/drawing/2014/main" id="{18BB9D2B-D517-44B2-B2BE-B296EBD2BBAD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9" t="48782" r="42047" b="18301"/>
            <a:stretch>
              <a:fillRect/>
            </a:stretch>
          </p:blipFill>
          <p:spPr bwMode="auto">
            <a:xfrm>
              <a:off x="4434811" y="3575646"/>
              <a:ext cx="1390650" cy="127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Marcador de contenido 3" descr="Imagen que contiene captura de pantalla, refrigerador&#10;&#10;Descripción generada automáticamente">
              <a:extLst>
                <a:ext uri="{FF2B5EF4-FFF2-40B4-BE49-F238E27FC236}">
                  <a16:creationId xmlns:a16="http://schemas.microsoft.com/office/drawing/2014/main" id="{0EA682CA-AE81-43F4-88F4-811A60FE60C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67" t="49570" r="13121" b="19775"/>
            <a:stretch>
              <a:fillRect/>
            </a:stretch>
          </p:blipFill>
          <p:spPr bwMode="auto">
            <a:xfrm>
              <a:off x="6749922" y="3627240"/>
              <a:ext cx="1622425" cy="118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3">
              <a:extLst>
                <a:ext uri="{FF2B5EF4-FFF2-40B4-BE49-F238E27FC236}">
                  <a16:creationId xmlns:a16="http://schemas.microsoft.com/office/drawing/2014/main" id="{92770C21-B4C7-4F50-AF7E-851410BF1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487" y="2190625"/>
              <a:ext cx="343301" cy="447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45">
              <a:extLst>
                <a:ext uri="{FF2B5EF4-FFF2-40B4-BE49-F238E27FC236}">
                  <a16:creationId xmlns:a16="http://schemas.microsoft.com/office/drawing/2014/main" id="{78BF3C7D-DA50-4D62-93B1-14DD6C468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441" y="2190625"/>
              <a:ext cx="343301" cy="447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46">
              <a:extLst>
                <a:ext uri="{FF2B5EF4-FFF2-40B4-BE49-F238E27FC236}">
                  <a16:creationId xmlns:a16="http://schemas.microsoft.com/office/drawing/2014/main" id="{6645066E-C18D-4076-9B7B-20C1B404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487" y="4512219"/>
              <a:ext cx="343301" cy="447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47">
              <a:extLst>
                <a:ext uri="{FF2B5EF4-FFF2-40B4-BE49-F238E27FC236}">
                  <a16:creationId xmlns:a16="http://schemas.microsoft.com/office/drawing/2014/main" id="{1A32B052-E490-4990-8490-2F52B45F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441" y="4512219"/>
              <a:ext cx="343301" cy="447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488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7556F8A-36CA-4052-96D4-8B54A6CFDEE2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6EA7FD21-EAB7-4E76-9B85-E8C3F5183296}"/>
              </a:ext>
            </a:extLst>
          </p:cNvPr>
          <p:cNvSpPr txBox="1">
            <a:spLocks/>
          </p:cNvSpPr>
          <p:nvPr/>
        </p:nvSpPr>
        <p:spPr>
          <a:xfrm>
            <a:off x="448142" y="429839"/>
            <a:ext cx="7362825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ES" dirty="0">
                <a:solidFill>
                  <a:srgbClr val="264DF4"/>
                </a:solidFill>
              </a:rPr>
              <a:t>Farmacia vecina</a:t>
            </a:r>
          </a:p>
          <a:p>
            <a:pPr>
              <a:defRPr/>
            </a:pP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Impacto del servicio</a:t>
            </a:r>
          </a:p>
        </p:txBody>
      </p:sp>
      <p:pic>
        <p:nvPicPr>
          <p:cNvPr id="20" name="Imagen 57">
            <a:extLst>
              <a:ext uri="{FF2B5EF4-FFF2-40B4-BE49-F238E27FC236}">
                <a16:creationId xmlns:a16="http://schemas.microsoft.com/office/drawing/2014/main" id="{87D19498-0241-4359-950D-3AB986C21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E3C714E0-0E0D-4DDD-9489-08D04849A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27064"/>
              </p:ext>
            </p:extLst>
          </p:nvPr>
        </p:nvGraphicFramePr>
        <p:xfrm>
          <a:off x="2539725" y="1790857"/>
          <a:ext cx="7112550" cy="368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483">
                  <a:extLst>
                    <a:ext uri="{9D8B030D-6E8A-4147-A177-3AD203B41FA5}">
                      <a16:colId xmlns:a16="http://schemas.microsoft.com/office/drawing/2014/main" val="2821793402"/>
                    </a:ext>
                  </a:extLst>
                </a:gridCol>
                <a:gridCol w="1578494">
                  <a:extLst>
                    <a:ext uri="{9D8B030D-6E8A-4147-A177-3AD203B41FA5}">
                      <a16:colId xmlns:a16="http://schemas.microsoft.com/office/drawing/2014/main" val="2828975764"/>
                    </a:ext>
                  </a:extLst>
                </a:gridCol>
                <a:gridCol w="1605573">
                  <a:extLst>
                    <a:ext uri="{9D8B030D-6E8A-4147-A177-3AD203B41FA5}">
                      <a16:colId xmlns:a16="http://schemas.microsoft.com/office/drawing/2014/main" val="2665939947"/>
                    </a:ext>
                  </a:extLst>
                </a:gridCol>
              </a:tblGrid>
              <a:tr h="372000"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</a:p>
                  </a:txBody>
                  <a:tcPr marL="91437" marR="91437" marT="45712" marB="45712">
                    <a:solidFill>
                      <a:srgbClr val="005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37" marR="91437" marT="45712" marB="45712">
                    <a:solidFill>
                      <a:srgbClr val="005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1437" marR="91437" marT="45712" marB="45712">
                    <a:solidFill>
                      <a:srgbClr val="005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51084"/>
                  </a:ext>
                </a:extLst>
              </a:tr>
              <a:tr h="44605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Recetas despachadas</a:t>
                      </a:r>
                    </a:p>
                  </a:txBody>
                  <a:tcPr marL="91437" marR="91437" marT="45712" marB="45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8,786</a:t>
                      </a:r>
                    </a:p>
                  </a:txBody>
                  <a:tcPr marL="91437" marR="91437" marT="45712" marB="45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56,348</a:t>
                      </a:r>
                    </a:p>
                  </a:txBody>
                  <a:tcPr marL="91437" marR="91437" marT="45712" marB="45712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97025"/>
                  </a:ext>
                </a:extLst>
              </a:tr>
              <a:tr h="44147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Asegurados atendidos</a:t>
                      </a:r>
                    </a:p>
                  </a:txBody>
                  <a:tcPr marL="91437" marR="91437" marT="45712" marB="457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7,664</a:t>
                      </a:r>
                    </a:p>
                  </a:txBody>
                  <a:tcPr marL="91437" marR="91437" marT="45712" marB="457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24,886</a:t>
                      </a:r>
                    </a:p>
                  </a:txBody>
                  <a:tcPr marL="91437" marR="91437" marT="45712" marB="457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71935"/>
                  </a:ext>
                </a:extLst>
              </a:tr>
              <a:tr h="50679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Tiempo</a:t>
                      </a:r>
                      <a:r>
                        <a:rPr lang="es-PE" sz="160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recojo de medicamentos</a:t>
                      </a:r>
                      <a:endParaRPr lang="es-PE" sz="16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45712" marB="4571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 minutos en promedio</a:t>
                      </a:r>
                    </a:p>
                  </a:txBody>
                  <a:tcPr marL="91437" marR="91437" marT="45712" marB="4571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minutos en promedio</a:t>
                      </a:r>
                    </a:p>
                  </a:txBody>
                  <a:tcPr marL="91437" marR="91437" marT="45712" marB="45712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48156"/>
                  </a:ext>
                </a:extLst>
              </a:tr>
              <a:tr h="420806">
                <a:tc>
                  <a:txBody>
                    <a:bodyPr/>
                    <a:lstStyle/>
                    <a:p>
                      <a:pPr lvl="1"/>
                      <a:r>
                        <a:rPr lang="es-PE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Satisfacción</a:t>
                      </a:r>
                      <a:r>
                        <a:rPr lang="es-PE" sz="1600" b="1" kern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del asegurado</a:t>
                      </a:r>
                      <a:endParaRPr lang="es-PE" sz="16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45712" marB="457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1437" marR="91437" marT="45712" marB="457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1437" marR="91437" marT="45712" marB="457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970950"/>
                  </a:ext>
                </a:extLst>
              </a:tr>
              <a:tr h="426980">
                <a:tc>
                  <a:txBody>
                    <a:bodyPr/>
                    <a:lstStyle/>
                    <a:p>
                      <a:pPr lvl="1"/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Atenciones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7,664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37,153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75107"/>
                  </a:ext>
                </a:extLst>
              </a:tr>
              <a:tr h="511573">
                <a:tc>
                  <a:txBody>
                    <a:bodyPr/>
                    <a:lstStyle/>
                    <a:p>
                      <a:pPr lvl="1"/>
                      <a:r>
                        <a:rPr lang="es-PE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Satisfacción</a:t>
                      </a:r>
                      <a:r>
                        <a:rPr lang="es-PE" sz="1600" b="1" kern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en el programa</a:t>
                      </a:r>
                      <a:endParaRPr lang="es-PE" sz="16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45712" marB="457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8/10</a:t>
                      </a:r>
                    </a:p>
                  </a:txBody>
                  <a:tcPr marL="91437" marR="91437" marT="45712" marB="457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19/20</a:t>
                      </a:r>
                    </a:p>
                  </a:txBody>
                  <a:tcPr marL="91437" marR="91437" marT="45712" marB="4571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104">
                <a:tc>
                  <a:txBody>
                    <a:bodyPr/>
                    <a:lstStyle/>
                    <a:p>
                      <a:pPr lvl="1"/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Farmacias</a:t>
                      </a:r>
                      <a:r>
                        <a:rPr lang="es-PE" sz="160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afiliadas</a:t>
                      </a:r>
                      <a:endParaRPr lang="es-PE" sz="16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marT="45712" marB="45712" anchor="ctr">
                    <a:solidFill>
                      <a:srgbClr val="2634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1437" marR="91437" marT="45712" marB="45712" anchor="ctr">
                    <a:solidFill>
                      <a:srgbClr val="2634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1437" marR="91437" marT="45712" marB="45712" anchor="ctr">
                    <a:solidFill>
                      <a:srgbClr val="2634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21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0" y="232641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31813" y="76905"/>
            <a:ext cx="7362825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FARMACIA VECINA</a:t>
            </a:r>
          </a:p>
          <a:p>
            <a:pPr>
              <a:defRPr/>
            </a:pP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Impacto del servicio</a:t>
            </a:r>
            <a:endParaRPr lang="es-PE" dirty="0"/>
          </a:p>
        </p:txBody>
      </p:sp>
      <p:sp>
        <p:nvSpPr>
          <p:cNvPr id="12294" name="Rectángulo 27"/>
          <p:cNvSpPr>
            <a:spLocks noChangeArrowheads="1"/>
          </p:cNvSpPr>
          <p:nvPr/>
        </p:nvSpPr>
        <p:spPr bwMode="auto">
          <a:xfrm>
            <a:off x="10156825" y="2406879"/>
            <a:ext cx="1417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PE" altLang="es-PE" sz="2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267</a:t>
            </a:r>
            <a:r>
              <a:rPr lang="es-PE" altLang="es-PE" sz="1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farmacias y/o boticas afiliadas</a:t>
            </a:r>
          </a:p>
        </p:txBody>
      </p:sp>
      <p:grpSp>
        <p:nvGrpSpPr>
          <p:cNvPr id="12295" name="Grupo 3"/>
          <p:cNvGrpSpPr>
            <a:grpSpLocks/>
          </p:cNvGrpSpPr>
          <p:nvPr/>
        </p:nvGrpSpPr>
        <p:grpSpPr bwMode="auto">
          <a:xfrm>
            <a:off x="531813" y="1309916"/>
            <a:ext cx="9436100" cy="2890838"/>
            <a:chOff x="279915" y="1473488"/>
            <a:chExt cx="10120326" cy="3100000"/>
          </a:xfrm>
        </p:grpSpPr>
        <p:sp>
          <p:nvSpPr>
            <p:cNvPr id="32" name="Rectángulo redondeado 31"/>
            <p:cNvSpPr/>
            <p:nvPr/>
          </p:nvSpPr>
          <p:spPr bwMode="auto">
            <a:xfrm>
              <a:off x="649381" y="2265086"/>
              <a:ext cx="5826338" cy="2153486"/>
            </a:xfrm>
            <a:prstGeom prst="roundRect">
              <a:avLst>
                <a:gd name="adj" fmla="val 761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3 Título"/>
            <p:cNvSpPr txBox="1">
              <a:spLocks/>
            </p:cNvSpPr>
            <p:nvPr/>
          </p:nvSpPr>
          <p:spPr>
            <a:xfrm>
              <a:off x="2842346" y="1473488"/>
              <a:ext cx="5700345" cy="650302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s-PE" sz="2400" b="1" dirty="0">
                  <a:solidFill>
                    <a:srgbClr val="40404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Farmacia Vecina</a:t>
              </a:r>
            </a:p>
          </p:txBody>
        </p:sp>
        <p:sp>
          <p:nvSpPr>
            <p:cNvPr id="12309" name="Google Shape;1081;p85"/>
            <p:cNvSpPr txBox="1">
              <a:spLocks/>
            </p:cNvSpPr>
            <p:nvPr/>
          </p:nvSpPr>
          <p:spPr bwMode="auto">
            <a:xfrm>
              <a:off x="977435" y="2358170"/>
              <a:ext cx="4186925" cy="201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marL="169863" indent="-16986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1"/>
                </a:buClr>
                <a:buSzPts val="1300"/>
              </a:pPr>
              <a:r>
                <a:rPr lang="es-PE" altLang="es-PE" sz="1200" dirty="0">
                  <a:solidFill>
                    <a:schemeClr val="bg1"/>
                  </a:solidFill>
                  <a:sym typeface="Calibri" panose="020F0502020204030204" pitchFamily="34" charset="0"/>
                </a:rPr>
                <a:t>Entrega de medicamentos a pacientes con enfermedad crónica (Hipertensión, Diabetes, </a:t>
              </a:r>
              <a:r>
                <a:rPr lang="es-PE" altLang="es-PE" sz="1200" dirty="0" err="1">
                  <a:solidFill>
                    <a:schemeClr val="bg1"/>
                  </a:solidFill>
                  <a:sym typeface="Calibri" panose="020F0502020204030204" pitchFamily="34" charset="0"/>
                </a:rPr>
                <a:t>Osteoartrosis</a:t>
              </a:r>
              <a:r>
                <a:rPr lang="es-PE" altLang="es-PE" sz="1200" dirty="0">
                  <a:solidFill>
                    <a:schemeClr val="bg1"/>
                  </a:solidFill>
                  <a:sym typeface="Calibri" panose="020F0502020204030204" pitchFamily="34" charset="0"/>
                </a:rPr>
                <a:t>, etc.) en farmacias ubicadas cerca del domicilio del paciente.</a:t>
              </a:r>
              <a:endParaRPr lang="es-PE" altLang="es-PE" sz="12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ts val="700"/>
                </a:spcBef>
                <a:buClr>
                  <a:schemeClr val="bg1"/>
                </a:buClr>
                <a:buSzPts val="1300"/>
              </a:pPr>
              <a:r>
                <a:rPr lang="es-PE" altLang="es-PE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Impacto:</a:t>
              </a:r>
              <a:endParaRPr lang="es-PE" alt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1"/>
                </a:buClr>
                <a:buSzPts val="1300"/>
                <a:buFont typeface="Wingdings" panose="05000000000000000000" pitchFamily="2" charset="2"/>
                <a:buChar char="ü"/>
              </a:pPr>
              <a:r>
                <a:rPr lang="es-PE" altLang="es-PE" sz="1200" dirty="0">
                  <a:solidFill>
                    <a:schemeClr val="bg1"/>
                  </a:solidFill>
                  <a:sym typeface="Calibri" panose="020F0502020204030204" pitchFamily="34" charset="0"/>
                </a:rPr>
                <a:t>Accesibilidad</a:t>
              </a:r>
              <a:endParaRPr lang="es-PE" altLang="es-PE" sz="1200" dirty="0">
                <a:solidFill>
                  <a:schemeClr val="bg1"/>
                </a:solidFill>
              </a:endParaRPr>
            </a:p>
            <a:p>
              <a:pPr lvl="2"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1"/>
                </a:buClr>
                <a:buSzPts val="1300"/>
                <a:buFont typeface="Wingdings" panose="05000000000000000000" pitchFamily="2" charset="2"/>
                <a:buChar char="ü"/>
              </a:pPr>
              <a:r>
                <a:rPr lang="es-PE" altLang="es-PE" sz="1200" dirty="0">
                  <a:solidFill>
                    <a:schemeClr val="bg1"/>
                  </a:solidFill>
                  <a:sym typeface="Calibri" panose="020F0502020204030204" pitchFamily="34" charset="0"/>
                </a:rPr>
                <a:t>Comodidad</a:t>
              </a:r>
              <a:endParaRPr lang="es-PE" altLang="es-PE" sz="1200" dirty="0">
                <a:solidFill>
                  <a:schemeClr val="bg1"/>
                </a:solidFill>
              </a:endParaRPr>
            </a:p>
            <a:p>
              <a:pPr lvl="2"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1"/>
                </a:buClr>
                <a:buSzPts val="1300"/>
                <a:buFont typeface="Wingdings" panose="05000000000000000000" pitchFamily="2" charset="2"/>
                <a:buChar char="ü"/>
              </a:pPr>
              <a:r>
                <a:rPr lang="es-PE" altLang="es-PE" sz="1200" dirty="0">
                  <a:solidFill>
                    <a:schemeClr val="bg1"/>
                  </a:solidFill>
                  <a:sym typeface="Calibri" panose="020F0502020204030204" pitchFamily="34" charset="0"/>
                </a:rPr>
                <a:t>Tiempo (Traslados y  colas)</a:t>
              </a:r>
              <a:endParaRPr lang="es-PE" altLang="es-PE" sz="1200" dirty="0">
                <a:solidFill>
                  <a:schemeClr val="bg1"/>
                </a:solidFill>
              </a:endParaRPr>
            </a:p>
            <a:p>
              <a:pPr lvl="2"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1"/>
                </a:buClr>
                <a:buSzPts val="1300"/>
                <a:buFont typeface="Wingdings" panose="05000000000000000000" pitchFamily="2" charset="2"/>
                <a:buChar char="ü"/>
              </a:pPr>
              <a:r>
                <a:rPr lang="es-PE" altLang="es-PE" sz="1200" dirty="0">
                  <a:solidFill>
                    <a:schemeClr val="bg1"/>
                  </a:solidFill>
                  <a:sym typeface="Calibri" panose="020F0502020204030204" pitchFamily="34" charset="0"/>
                </a:rPr>
                <a:t>Continuidad de tratamiento</a:t>
              </a:r>
            </a:p>
            <a:p>
              <a:pPr lvl="2"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1"/>
                </a:buClr>
                <a:buSzPts val="1300"/>
                <a:buFont typeface="Wingdings" panose="05000000000000000000" pitchFamily="2" charset="2"/>
                <a:buChar char="ü"/>
              </a:pPr>
              <a:r>
                <a:rPr lang="es-PE" altLang="es-PE" sz="1200" dirty="0">
                  <a:solidFill>
                    <a:schemeClr val="bg1"/>
                  </a:solidFill>
                  <a:sym typeface="Calibri" panose="020F0502020204030204" pitchFamily="34" charset="0"/>
                </a:rPr>
                <a:t>Evitar el traslado a la IPRESS – Prevenir contagio</a:t>
              </a:r>
              <a:endParaRPr lang="es-PE" altLang="es-PE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2310" name="Grupo 1"/>
            <p:cNvGrpSpPr>
              <a:grpSpLocks/>
            </p:cNvGrpSpPr>
            <p:nvPr/>
          </p:nvGrpSpPr>
          <p:grpSpPr bwMode="auto">
            <a:xfrm>
              <a:off x="5435861" y="2108960"/>
              <a:ext cx="4964380" cy="2464528"/>
              <a:chOff x="5693036" y="2366302"/>
              <a:chExt cx="4553200" cy="2260401"/>
            </a:xfrm>
          </p:grpSpPr>
          <p:sp>
            <p:nvSpPr>
              <p:cNvPr id="22" name="Rectángulo redondeado 21"/>
              <p:cNvSpPr/>
              <p:nvPr/>
            </p:nvSpPr>
            <p:spPr>
              <a:xfrm>
                <a:off x="7433809" y="2365852"/>
                <a:ext cx="2812427" cy="2260851"/>
              </a:xfrm>
              <a:prstGeom prst="roundRect">
                <a:avLst>
                  <a:gd name="adj" fmla="val 9710"/>
                </a:avLst>
              </a:prstGeom>
              <a:solidFill>
                <a:srgbClr val="006EB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PE"/>
              </a:p>
            </p:txBody>
          </p:sp>
          <p:pic>
            <p:nvPicPr>
              <p:cNvPr id="23" name="Picture 2" descr="Trends: EsSalud: más de 200 mil pacientes podrán recoger medicamentos en  botic | NOTICIAS EL BOCÓN PERÚ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68" r="50726" b="8641"/>
              <a:stretch/>
            </p:blipFill>
            <p:spPr bwMode="auto">
              <a:xfrm>
                <a:off x="5693036" y="2369148"/>
                <a:ext cx="2202645" cy="2257554"/>
              </a:xfrm>
              <a:prstGeom prst="flowChartOnlineStorag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14" name="CuadroTexto 23"/>
              <p:cNvSpPr txBox="1">
                <a:spLocks noChangeArrowheads="1"/>
              </p:cNvSpPr>
              <p:nvPr/>
            </p:nvSpPr>
            <p:spPr bwMode="auto">
              <a:xfrm>
                <a:off x="7780687" y="3028449"/>
                <a:ext cx="2172938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s-PE" altLang="es-PE" sz="1200">
                    <a:solidFill>
                      <a:schemeClr val="bg1"/>
                    </a:solidFill>
                  </a:rPr>
                  <a:t>Con Farmacia Vecina facilitamos el recojo de medicamentos para más de 200 mil pacientes crónicos en farmacias de Lima Metropolitana y Callao</a:t>
                </a:r>
              </a:p>
            </p:txBody>
          </p:sp>
          <p:pic>
            <p:nvPicPr>
              <p:cNvPr id="25" name="Picture 2" descr="Trends: EsSalud: más de 200 mil pacientes podrán recoger medicamentos en  botic | NOTICIAS EL BOCÓN PERÚ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79" t="1296" r="7353" b="75383"/>
              <a:stretch/>
            </p:blipFill>
            <p:spPr bwMode="auto">
              <a:xfrm>
                <a:off x="7947881" y="2458685"/>
                <a:ext cx="1810880" cy="531454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Trends: EsSalud: más de 200 mil pacientes podrán recoger medicamentos en  botic | NOTICIAS EL BOCÓN PERÚ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953" t="56383" r="-384" b="8802"/>
              <a:stretch/>
            </p:blipFill>
            <p:spPr bwMode="auto">
              <a:xfrm>
                <a:off x="8081386" y="4037404"/>
                <a:ext cx="1462664" cy="541225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Llamada rectangular redondeada 28"/>
            <p:cNvSpPr/>
            <p:nvPr/>
          </p:nvSpPr>
          <p:spPr>
            <a:xfrm>
              <a:off x="279915" y="1519452"/>
              <a:ext cx="1707719" cy="791597"/>
            </a:xfrm>
            <a:prstGeom prst="wedgeRoundRectCallout">
              <a:avLst>
                <a:gd name="adj1" fmla="val -8997"/>
                <a:gd name="adj2" fmla="val 70914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050" dirty="0">
                  <a:solidFill>
                    <a:schemeClr val="bg1"/>
                  </a:solidFill>
                </a:rPr>
                <a:t>98% de Beneficiarios calificaron el servicio como “Muy Bueno” o “Bueno”.</a:t>
              </a:r>
            </a:p>
          </p:txBody>
        </p:sp>
      </p:grpSp>
      <p:sp>
        <p:nvSpPr>
          <p:cNvPr id="12296" name="Rectángulo 32"/>
          <p:cNvSpPr>
            <a:spLocks noChangeArrowheads="1"/>
          </p:cNvSpPr>
          <p:nvPr/>
        </p:nvSpPr>
        <p:spPr bwMode="auto">
          <a:xfrm>
            <a:off x="10140950" y="4826229"/>
            <a:ext cx="1566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PE" altLang="es-PE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24,000 </a:t>
            </a:r>
            <a:r>
              <a:rPr lang="es-PE" altLang="es-PE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asegurados beneficiarios</a:t>
            </a:r>
          </a:p>
        </p:txBody>
      </p:sp>
      <p:grpSp>
        <p:nvGrpSpPr>
          <p:cNvPr id="12297" name="Grupo 4"/>
          <p:cNvGrpSpPr>
            <a:grpSpLocks/>
          </p:cNvGrpSpPr>
          <p:nvPr/>
        </p:nvGrpSpPr>
        <p:grpSpPr bwMode="auto">
          <a:xfrm>
            <a:off x="1000532" y="4419341"/>
            <a:ext cx="8677275" cy="1995488"/>
            <a:chOff x="1066746" y="4434257"/>
            <a:chExt cx="8677275" cy="1994686"/>
          </a:xfrm>
        </p:grpSpPr>
        <p:pic>
          <p:nvPicPr>
            <p:cNvPr id="12298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3" t="28889" r="14957" b="51111"/>
            <a:stretch>
              <a:fillRect/>
            </a:stretch>
          </p:blipFill>
          <p:spPr bwMode="auto">
            <a:xfrm>
              <a:off x="1066746" y="5057343"/>
              <a:ext cx="867727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CuadroTexto 72"/>
            <p:cNvSpPr txBox="1">
              <a:spLocks noChangeArrowheads="1"/>
            </p:cNvSpPr>
            <p:nvPr/>
          </p:nvSpPr>
          <p:spPr bwMode="auto">
            <a:xfrm>
              <a:off x="1341204" y="5550352"/>
              <a:ext cx="1646238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s-PE" altLang="es-PE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Cita médica IPRESS</a:t>
              </a:r>
            </a:p>
          </p:txBody>
        </p:sp>
        <p:sp>
          <p:nvSpPr>
            <p:cNvPr id="12300" name="CuadroTexto 72"/>
            <p:cNvSpPr txBox="1">
              <a:spLocks noChangeArrowheads="1"/>
            </p:cNvSpPr>
            <p:nvPr/>
          </p:nvSpPr>
          <p:spPr bwMode="auto">
            <a:xfrm>
              <a:off x="3505987" y="5466657"/>
              <a:ext cx="1646238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s-PE" altLang="es-PE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Farmacia IPRESS </a:t>
              </a:r>
              <a:r>
                <a:rPr lang="es-ES" altLang="es-PE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(primera receta)</a:t>
              </a:r>
              <a:endParaRPr lang="es-PE" altLang="es-P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01" name="CuadroTexto 72"/>
            <p:cNvSpPr txBox="1">
              <a:spLocks noChangeArrowheads="1"/>
            </p:cNvSpPr>
            <p:nvPr/>
          </p:nvSpPr>
          <p:spPr bwMode="auto">
            <a:xfrm>
              <a:off x="5645186" y="5318632"/>
              <a:ext cx="1660489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s-ES" altLang="es-P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hace contacto con el paciente y se asigna una farmacia para recojo (segunda receta)</a:t>
              </a:r>
              <a:endParaRPr lang="es-PE" altLang="es-PE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02" name="CuadroTexto 72"/>
            <p:cNvSpPr txBox="1">
              <a:spLocks noChangeArrowheads="1"/>
            </p:cNvSpPr>
            <p:nvPr/>
          </p:nvSpPr>
          <p:spPr bwMode="auto">
            <a:xfrm>
              <a:off x="7688245" y="5318632"/>
              <a:ext cx="1841034" cy="70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s-ES" altLang="es-P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Pacientes recogen los medicamentos y se finaliza emitiendo un comprobante</a:t>
              </a:r>
              <a:endParaRPr lang="es-PE" altLang="es-P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303" name="Google Shape;1083;p8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7" t="2676" r="482" b="47179"/>
            <a:stretch>
              <a:fillRect/>
            </a:stretch>
          </p:blipFill>
          <p:spPr bwMode="auto">
            <a:xfrm>
              <a:off x="8066775" y="4465052"/>
              <a:ext cx="1076641" cy="72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Google Shape;1083;p8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6" t="4201" r="68904" b="48627"/>
            <a:stretch>
              <a:fillRect/>
            </a:stretch>
          </p:blipFill>
          <p:spPr bwMode="auto">
            <a:xfrm>
              <a:off x="3681033" y="4434257"/>
              <a:ext cx="1296146" cy="75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Google Shape;1083;p8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4" t="3419" r="35143" b="53867"/>
            <a:stretch>
              <a:fillRect/>
            </a:stretch>
          </p:blipFill>
          <p:spPr bwMode="auto">
            <a:xfrm>
              <a:off x="5787075" y="4434257"/>
              <a:ext cx="1376709" cy="75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Google Shape;1083;p8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" t="1973" r="87679" b="53084"/>
            <a:stretch>
              <a:fillRect/>
            </a:stretch>
          </p:blipFill>
          <p:spPr bwMode="auto">
            <a:xfrm>
              <a:off x="1572822" y="4434257"/>
              <a:ext cx="1183002" cy="74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166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10">
            <a:extLst>
              <a:ext uri="{FF2B5EF4-FFF2-40B4-BE49-F238E27FC236}">
                <a16:creationId xmlns:a16="http://schemas.microsoft.com/office/drawing/2014/main" id="{093FE793-2882-488E-8978-369531B86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03" y="4238900"/>
            <a:ext cx="4594759" cy="169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n 11">
            <a:extLst>
              <a:ext uri="{FF2B5EF4-FFF2-40B4-BE49-F238E27FC236}">
                <a16:creationId xmlns:a16="http://schemas.microsoft.com/office/drawing/2014/main" id="{1D7CA1CA-8390-4675-A946-8886CBD3A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" y="2765654"/>
            <a:ext cx="3783367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n 15">
            <a:extLst>
              <a:ext uri="{FF2B5EF4-FFF2-40B4-BE49-F238E27FC236}">
                <a16:creationId xmlns:a16="http://schemas.microsoft.com/office/drawing/2014/main" id="{C551A1EA-6406-4FFC-98C9-00EAC8668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ángulo 19">
            <a:extLst>
              <a:ext uri="{FF2B5EF4-FFF2-40B4-BE49-F238E27FC236}">
                <a16:creationId xmlns:a16="http://schemas.microsoft.com/office/drawing/2014/main" id="{C1A60903-7A9B-430B-852C-92CA36F9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35" y="3258300"/>
            <a:ext cx="29685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n-US" sz="1700" b="1" dirty="0">
                <a:solidFill>
                  <a:schemeClr val="bg1"/>
                </a:solidFill>
              </a:rPr>
              <a:t>Población </a:t>
            </a:r>
            <a:r>
              <a:rPr lang="es-PE" altLang="en-US" sz="1700" b="1" dirty="0" err="1">
                <a:solidFill>
                  <a:schemeClr val="bg1"/>
                </a:solidFill>
              </a:rPr>
              <a:t>EsSalud</a:t>
            </a:r>
            <a:r>
              <a:rPr lang="es-PE" altLang="en-US" sz="1700" b="1" dirty="0">
                <a:solidFill>
                  <a:schemeClr val="bg1"/>
                </a:solidFill>
              </a:rPr>
              <a:t>  (36.76%)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700" b="1" dirty="0">
                <a:solidFill>
                  <a:schemeClr val="bg1"/>
                </a:solidFill>
              </a:rPr>
              <a:t>11’811, 453 asegurados </a:t>
            </a:r>
            <a:endParaRPr lang="es-PE" altLang="en-US" sz="1700" dirty="0">
              <a:solidFill>
                <a:schemeClr val="bg1"/>
              </a:solidFill>
            </a:endParaRPr>
          </a:p>
        </p:txBody>
      </p:sp>
      <p:sp>
        <p:nvSpPr>
          <p:cNvPr id="10249" name="Rectángulo 20">
            <a:extLst>
              <a:ext uri="{FF2B5EF4-FFF2-40B4-BE49-F238E27FC236}">
                <a16:creationId xmlns:a16="http://schemas.microsoft.com/office/drawing/2014/main" id="{14904198-7F2A-4CCA-B87B-E50E47D12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21" y="4842866"/>
            <a:ext cx="360842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n-US" sz="1600" b="1" dirty="0">
                <a:solidFill>
                  <a:schemeClr val="bg1"/>
                </a:solidFill>
              </a:rPr>
              <a:t>Población Adultos Mayores - EsSalud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700" b="1" dirty="0">
                <a:solidFill>
                  <a:schemeClr val="bg1"/>
                </a:solidFill>
              </a:rPr>
              <a:t>1’775, 165 (15.02% de los asegurados)</a:t>
            </a:r>
            <a:endParaRPr lang="es-PE" altLang="en-US" sz="1700" b="1" dirty="0">
              <a:solidFill>
                <a:schemeClr val="bg1"/>
              </a:solidFill>
            </a:endParaRPr>
          </a:p>
        </p:txBody>
      </p:sp>
      <p:pic>
        <p:nvPicPr>
          <p:cNvPr id="10250" name="Imagen 21">
            <a:extLst>
              <a:ext uri="{FF2B5EF4-FFF2-40B4-BE49-F238E27FC236}">
                <a16:creationId xmlns:a16="http://schemas.microsoft.com/office/drawing/2014/main" id="{101C3843-1A64-4D27-B19D-33FF4D4968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114"/>
            <a:ext cx="3297383" cy="151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ángulo 22">
            <a:extLst>
              <a:ext uri="{FF2B5EF4-FFF2-40B4-BE49-F238E27FC236}">
                <a16:creationId xmlns:a16="http://schemas.microsoft.com/office/drawing/2014/main" id="{AAF4AB6B-01B7-451F-9550-A627F9F71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21" y="1740403"/>
            <a:ext cx="258948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n-US" sz="1800" b="1" dirty="0">
                <a:solidFill>
                  <a:schemeClr val="bg1"/>
                </a:solidFill>
              </a:rPr>
              <a:t>Población Peruana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800" b="1" dirty="0">
                <a:solidFill>
                  <a:schemeClr val="bg1"/>
                </a:solidFill>
              </a:rPr>
              <a:t>32’131, 400 habitantes</a:t>
            </a:r>
            <a:endParaRPr lang="es-PE" altLang="en-US" sz="1800" b="1" dirty="0">
              <a:solidFill>
                <a:schemeClr val="bg1"/>
              </a:solidFill>
            </a:endParaRPr>
          </a:p>
        </p:txBody>
      </p:sp>
      <p:pic>
        <p:nvPicPr>
          <p:cNvPr id="10254" name="Gráfico 24">
            <a:extLst>
              <a:ext uri="{FF2B5EF4-FFF2-40B4-BE49-F238E27FC236}">
                <a16:creationId xmlns:a16="http://schemas.microsoft.com/office/drawing/2014/main" id="{1B7C8173-32B1-4465-8CCC-27AB4C118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54" y="2594979"/>
            <a:ext cx="4762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Gráfico 42">
            <a:extLst>
              <a:ext uri="{FF2B5EF4-FFF2-40B4-BE49-F238E27FC236}">
                <a16:creationId xmlns:a16="http://schemas.microsoft.com/office/drawing/2014/main" id="{42C74C07-3B9A-4D5F-AA8F-B5DA5C21D3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64" y="4114858"/>
            <a:ext cx="4778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Imagen 7">
            <a:extLst>
              <a:ext uri="{FF2B5EF4-FFF2-40B4-BE49-F238E27FC236}">
                <a16:creationId xmlns:a16="http://schemas.microsoft.com/office/drawing/2014/main" id="{2D7AFBEF-7176-48BB-9C75-E190425C52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65" y="1346106"/>
            <a:ext cx="3465481" cy="458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B5D9EDDF-A808-482A-965C-63E9EE251B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35" y="1974021"/>
            <a:ext cx="48926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rma libre 19">
            <a:extLst>
              <a:ext uri="{FF2B5EF4-FFF2-40B4-BE49-F238E27FC236}">
                <a16:creationId xmlns:a16="http://schemas.microsoft.com/office/drawing/2014/main" id="{75C0D133-1234-439D-8316-C5395B5BB8BB}"/>
              </a:ext>
            </a:extLst>
          </p:cNvPr>
          <p:cNvSpPr/>
          <p:nvPr/>
        </p:nvSpPr>
        <p:spPr>
          <a:xfrm>
            <a:off x="7531772" y="2754919"/>
            <a:ext cx="3586519" cy="957262"/>
          </a:xfrm>
          <a:custGeom>
            <a:avLst/>
            <a:gdLst>
              <a:gd name="connsiteX0" fmla="*/ 0 w 3990099"/>
              <a:gd name="connsiteY0" fmla="*/ 95776 h 957756"/>
              <a:gd name="connsiteX1" fmla="*/ 95776 w 3990099"/>
              <a:gd name="connsiteY1" fmla="*/ 0 h 957756"/>
              <a:gd name="connsiteX2" fmla="*/ 3894323 w 3990099"/>
              <a:gd name="connsiteY2" fmla="*/ 0 h 957756"/>
              <a:gd name="connsiteX3" fmla="*/ 3990099 w 3990099"/>
              <a:gd name="connsiteY3" fmla="*/ 95776 h 957756"/>
              <a:gd name="connsiteX4" fmla="*/ 3990099 w 3990099"/>
              <a:gd name="connsiteY4" fmla="*/ 861980 h 957756"/>
              <a:gd name="connsiteX5" fmla="*/ 3894323 w 3990099"/>
              <a:gd name="connsiteY5" fmla="*/ 957756 h 957756"/>
              <a:gd name="connsiteX6" fmla="*/ 95776 w 3990099"/>
              <a:gd name="connsiteY6" fmla="*/ 957756 h 957756"/>
              <a:gd name="connsiteX7" fmla="*/ 0 w 3990099"/>
              <a:gd name="connsiteY7" fmla="*/ 861980 h 957756"/>
              <a:gd name="connsiteX8" fmla="*/ 0 w 3990099"/>
              <a:gd name="connsiteY8" fmla="*/ 95776 h 9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0099" h="957756">
                <a:moveTo>
                  <a:pt x="0" y="95776"/>
                </a:moveTo>
                <a:cubicBezTo>
                  <a:pt x="0" y="42880"/>
                  <a:pt x="42880" y="0"/>
                  <a:pt x="95776" y="0"/>
                </a:cubicBezTo>
                <a:lnTo>
                  <a:pt x="3894323" y="0"/>
                </a:lnTo>
                <a:cubicBezTo>
                  <a:pt x="3947219" y="0"/>
                  <a:pt x="3990099" y="42880"/>
                  <a:pt x="3990099" y="95776"/>
                </a:cubicBezTo>
                <a:lnTo>
                  <a:pt x="3990099" y="861980"/>
                </a:lnTo>
                <a:cubicBezTo>
                  <a:pt x="3990099" y="914876"/>
                  <a:pt x="3947219" y="957756"/>
                  <a:pt x="3894323" y="957756"/>
                </a:cubicBezTo>
                <a:lnTo>
                  <a:pt x="95776" y="957756"/>
                </a:lnTo>
                <a:cubicBezTo>
                  <a:pt x="42880" y="957756"/>
                  <a:pt x="0" y="914876"/>
                  <a:pt x="0" y="861980"/>
                </a:cubicBezTo>
                <a:lnTo>
                  <a:pt x="0" y="95776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9492" tIns="119492" rIns="119492" bIns="119492" spcCol="1270" anchor="ctr"/>
          <a:lstStyle/>
          <a:p>
            <a:pPr algn="ctr" defTabSz="1066800">
              <a:spcAft>
                <a:spcPts val="0"/>
              </a:spcAft>
              <a:defRPr/>
            </a:pPr>
            <a:r>
              <a:rPr lang="es-PE" sz="2400" b="1" dirty="0"/>
              <a:t>9,689</a:t>
            </a:r>
          </a:p>
          <a:p>
            <a:pPr algn="ctr" defTabSz="1066800">
              <a:spcAft>
                <a:spcPts val="0"/>
              </a:spcAft>
              <a:defRPr/>
            </a:pPr>
            <a:r>
              <a:rPr lang="es-PE" sz="1600" dirty="0"/>
              <a:t>CAMAS HOSPITALARIAS</a:t>
            </a:r>
          </a:p>
        </p:txBody>
      </p:sp>
      <p:sp>
        <p:nvSpPr>
          <p:cNvPr id="21" name="Forma libre 20">
            <a:extLst>
              <a:ext uri="{FF2B5EF4-FFF2-40B4-BE49-F238E27FC236}">
                <a16:creationId xmlns:a16="http://schemas.microsoft.com/office/drawing/2014/main" id="{E589CBD9-FA07-4A71-ACD2-F788978093C5}"/>
              </a:ext>
            </a:extLst>
          </p:cNvPr>
          <p:cNvSpPr/>
          <p:nvPr/>
        </p:nvSpPr>
        <p:spPr>
          <a:xfrm>
            <a:off x="7469963" y="3837096"/>
            <a:ext cx="2384405" cy="957262"/>
          </a:xfrm>
          <a:custGeom>
            <a:avLst/>
            <a:gdLst>
              <a:gd name="connsiteX0" fmla="*/ 0 w 2673552"/>
              <a:gd name="connsiteY0" fmla="*/ 95776 h 957756"/>
              <a:gd name="connsiteX1" fmla="*/ 95776 w 2673552"/>
              <a:gd name="connsiteY1" fmla="*/ 0 h 957756"/>
              <a:gd name="connsiteX2" fmla="*/ 2577776 w 2673552"/>
              <a:gd name="connsiteY2" fmla="*/ 0 h 957756"/>
              <a:gd name="connsiteX3" fmla="*/ 2673552 w 2673552"/>
              <a:gd name="connsiteY3" fmla="*/ 95776 h 957756"/>
              <a:gd name="connsiteX4" fmla="*/ 2673552 w 2673552"/>
              <a:gd name="connsiteY4" fmla="*/ 861980 h 957756"/>
              <a:gd name="connsiteX5" fmla="*/ 2577776 w 2673552"/>
              <a:gd name="connsiteY5" fmla="*/ 957756 h 957756"/>
              <a:gd name="connsiteX6" fmla="*/ 95776 w 2673552"/>
              <a:gd name="connsiteY6" fmla="*/ 957756 h 957756"/>
              <a:gd name="connsiteX7" fmla="*/ 0 w 2673552"/>
              <a:gd name="connsiteY7" fmla="*/ 861980 h 957756"/>
              <a:gd name="connsiteX8" fmla="*/ 0 w 2673552"/>
              <a:gd name="connsiteY8" fmla="*/ 95776 h 9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552" h="957756">
                <a:moveTo>
                  <a:pt x="0" y="95776"/>
                </a:moveTo>
                <a:cubicBezTo>
                  <a:pt x="0" y="42880"/>
                  <a:pt x="42880" y="0"/>
                  <a:pt x="95776" y="0"/>
                </a:cubicBezTo>
                <a:lnTo>
                  <a:pt x="2577776" y="0"/>
                </a:lnTo>
                <a:cubicBezTo>
                  <a:pt x="2630672" y="0"/>
                  <a:pt x="2673552" y="42880"/>
                  <a:pt x="2673552" y="95776"/>
                </a:cubicBezTo>
                <a:lnTo>
                  <a:pt x="2673552" y="861980"/>
                </a:lnTo>
                <a:cubicBezTo>
                  <a:pt x="2673552" y="914876"/>
                  <a:pt x="2630672" y="957756"/>
                  <a:pt x="2577776" y="957756"/>
                </a:cubicBezTo>
                <a:lnTo>
                  <a:pt x="95776" y="957756"/>
                </a:lnTo>
                <a:cubicBezTo>
                  <a:pt x="42880" y="957756"/>
                  <a:pt x="0" y="914876"/>
                  <a:pt x="0" y="861980"/>
                </a:cubicBezTo>
                <a:lnTo>
                  <a:pt x="0" y="95776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52" tIns="104252" rIns="104252" bIns="104252" spcCol="1270" anchor="ctr"/>
          <a:lstStyle/>
          <a:p>
            <a:pPr algn="ctr" defTabSz="889000">
              <a:spcAft>
                <a:spcPts val="0"/>
              </a:spcAft>
              <a:defRPr/>
            </a:pPr>
            <a:r>
              <a:rPr lang="es-PE" sz="2400" b="1" dirty="0"/>
              <a:t>1,050</a:t>
            </a:r>
          </a:p>
          <a:p>
            <a:pPr algn="ctr" defTabSz="889000">
              <a:spcAft>
                <a:spcPts val="0"/>
              </a:spcAft>
              <a:defRPr/>
            </a:pPr>
            <a:r>
              <a:rPr lang="es-PE" sz="1400" dirty="0"/>
              <a:t>CUIDADOS CRÍTICOS</a:t>
            </a:r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3EE048D3-A746-49D3-AD07-581FB0D06D22}"/>
              </a:ext>
            </a:extLst>
          </p:cNvPr>
          <p:cNvSpPr/>
          <p:nvPr/>
        </p:nvSpPr>
        <p:spPr>
          <a:xfrm>
            <a:off x="7483193" y="4929385"/>
            <a:ext cx="773091" cy="833266"/>
          </a:xfrm>
          <a:custGeom>
            <a:avLst/>
            <a:gdLst>
              <a:gd name="connsiteX0" fmla="*/ 0 w 866910"/>
              <a:gd name="connsiteY0" fmla="*/ 86691 h 957756"/>
              <a:gd name="connsiteX1" fmla="*/ 86691 w 866910"/>
              <a:gd name="connsiteY1" fmla="*/ 0 h 957756"/>
              <a:gd name="connsiteX2" fmla="*/ 780219 w 866910"/>
              <a:gd name="connsiteY2" fmla="*/ 0 h 957756"/>
              <a:gd name="connsiteX3" fmla="*/ 866910 w 866910"/>
              <a:gd name="connsiteY3" fmla="*/ 86691 h 957756"/>
              <a:gd name="connsiteX4" fmla="*/ 866910 w 866910"/>
              <a:gd name="connsiteY4" fmla="*/ 871065 h 957756"/>
              <a:gd name="connsiteX5" fmla="*/ 780219 w 866910"/>
              <a:gd name="connsiteY5" fmla="*/ 957756 h 957756"/>
              <a:gd name="connsiteX6" fmla="*/ 86691 w 866910"/>
              <a:gd name="connsiteY6" fmla="*/ 957756 h 957756"/>
              <a:gd name="connsiteX7" fmla="*/ 0 w 866910"/>
              <a:gd name="connsiteY7" fmla="*/ 871065 h 957756"/>
              <a:gd name="connsiteX8" fmla="*/ 0 w 866910"/>
              <a:gd name="connsiteY8" fmla="*/ 86691 h 9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910" h="957756">
                <a:moveTo>
                  <a:pt x="0" y="86691"/>
                </a:moveTo>
                <a:cubicBezTo>
                  <a:pt x="0" y="38813"/>
                  <a:pt x="38813" y="0"/>
                  <a:pt x="86691" y="0"/>
                </a:cubicBezTo>
                <a:lnTo>
                  <a:pt x="780219" y="0"/>
                </a:lnTo>
                <a:cubicBezTo>
                  <a:pt x="828097" y="0"/>
                  <a:pt x="866910" y="38813"/>
                  <a:pt x="866910" y="86691"/>
                </a:cubicBezTo>
                <a:lnTo>
                  <a:pt x="866910" y="871065"/>
                </a:lnTo>
                <a:cubicBezTo>
                  <a:pt x="866910" y="918943"/>
                  <a:pt x="828097" y="957756"/>
                  <a:pt x="780219" y="957756"/>
                </a:cubicBezTo>
                <a:lnTo>
                  <a:pt x="86691" y="957756"/>
                </a:lnTo>
                <a:cubicBezTo>
                  <a:pt x="38813" y="957756"/>
                  <a:pt x="0" y="918943"/>
                  <a:pt x="0" y="871065"/>
                </a:cubicBezTo>
                <a:lnTo>
                  <a:pt x="0" y="86691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591" tIns="101591" rIns="101591" bIns="101591" spcCol="1270" anchor="ctr"/>
          <a:lstStyle/>
          <a:p>
            <a:pPr algn="ctr" defTabSz="889000"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bg1"/>
                </a:solidFill>
              </a:rPr>
              <a:t>402</a:t>
            </a:r>
          </a:p>
          <a:p>
            <a:pPr algn="ctr" defTabSz="889000">
              <a:spcAft>
                <a:spcPts val="0"/>
              </a:spcAft>
              <a:defRPr/>
            </a:pPr>
            <a:r>
              <a:rPr lang="es-PE" sz="1400" dirty="0">
                <a:solidFill>
                  <a:schemeClr val="bg1"/>
                </a:solidFill>
              </a:rPr>
              <a:t>UCI</a:t>
            </a:r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EFB486E5-E3C1-410A-85D5-C438BB734AD5}"/>
              </a:ext>
            </a:extLst>
          </p:cNvPr>
          <p:cNvSpPr/>
          <p:nvPr/>
        </p:nvSpPr>
        <p:spPr>
          <a:xfrm>
            <a:off x="8263624" y="4867387"/>
            <a:ext cx="774506" cy="957262"/>
          </a:xfrm>
          <a:custGeom>
            <a:avLst/>
            <a:gdLst>
              <a:gd name="connsiteX0" fmla="*/ 0 w 866910"/>
              <a:gd name="connsiteY0" fmla="*/ 86691 h 957756"/>
              <a:gd name="connsiteX1" fmla="*/ 86691 w 866910"/>
              <a:gd name="connsiteY1" fmla="*/ 0 h 957756"/>
              <a:gd name="connsiteX2" fmla="*/ 780219 w 866910"/>
              <a:gd name="connsiteY2" fmla="*/ 0 h 957756"/>
              <a:gd name="connsiteX3" fmla="*/ 866910 w 866910"/>
              <a:gd name="connsiteY3" fmla="*/ 86691 h 957756"/>
              <a:gd name="connsiteX4" fmla="*/ 866910 w 866910"/>
              <a:gd name="connsiteY4" fmla="*/ 871065 h 957756"/>
              <a:gd name="connsiteX5" fmla="*/ 780219 w 866910"/>
              <a:gd name="connsiteY5" fmla="*/ 957756 h 957756"/>
              <a:gd name="connsiteX6" fmla="*/ 86691 w 866910"/>
              <a:gd name="connsiteY6" fmla="*/ 957756 h 957756"/>
              <a:gd name="connsiteX7" fmla="*/ 0 w 866910"/>
              <a:gd name="connsiteY7" fmla="*/ 871065 h 957756"/>
              <a:gd name="connsiteX8" fmla="*/ 0 w 866910"/>
              <a:gd name="connsiteY8" fmla="*/ 86691 h 9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910" h="957756">
                <a:moveTo>
                  <a:pt x="0" y="86691"/>
                </a:moveTo>
                <a:cubicBezTo>
                  <a:pt x="0" y="38813"/>
                  <a:pt x="38813" y="0"/>
                  <a:pt x="86691" y="0"/>
                </a:cubicBezTo>
                <a:lnTo>
                  <a:pt x="780219" y="0"/>
                </a:lnTo>
                <a:cubicBezTo>
                  <a:pt x="828097" y="0"/>
                  <a:pt x="866910" y="38813"/>
                  <a:pt x="866910" y="86691"/>
                </a:cubicBezTo>
                <a:lnTo>
                  <a:pt x="866910" y="871065"/>
                </a:lnTo>
                <a:cubicBezTo>
                  <a:pt x="866910" y="918943"/>
                  <a:pt x="828097" y="957756"/>
                  <a:pt x="780219" y="957756"/>
                </a:cubicBezTo>
                <a:lnTo>
                  <a:pt x="86691" y="957756"/>
                </a:lnTo>
                <a:cubicBezTo>
                  <a:pt x="38813" y="957756"/>
                  <a:pt x="0" y="918943"/>
                  <a:pt x="0" y="871065"/>
                </a:cubicBezTo>
                <a:lnTo>
                  <a:pt x="0" y="86691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591" tIns="101591" rIns="101591" bIns="101591" spcCol="1270" anchor="ctr"/>
          <a:lstStyle/>
          <a:p>
            <a:pPr algn="ctr" defTabSz="889000"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bg1"/>
                </a:solidFill>
              </a:rPr>
              <a:t>77</a:t>
            </a:r>
          </a:p>
          <a:p>
            <a:pPr algn="ctr" defTabSz="889000">
              <a:spcAft>
                <a:spcPts val="0"/>
              </a:spcAft>
              <a:defRPr/>
            </a:pPr>
            <a:r>
              <a:rPr lang="es-PE" sz="1400" dirty="0">
                <a:solidFill>
                  <a:schemeClr val="bg1"/>
                </a:solidFill>
              </a:rPr>
              <a:t>UVI</a:t>
            </a:r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4CC13D9B-101D-40AF-9E78-5E1C47C40701}"/>
              </a:ext>
            </a:extLst>
          </p:cNvPr>
          <p:cNvSpPr/>
          <p:nvPr/>
        </p:nvSpPr>
        <p:spPr>
          <a:xfrm>
            <a:off x="9076021" y="4867387"/>
            <a:ext cx="773091" cy="957262"/>
          </a:xfrm>
          <a:custGeom>
            <a:avLst/>
            <a:gdLst>
              <a:gd name="connsiteX0" fmla="*/ 0 w 866910"/>
              <a:gd name="connsiteY0" fmla="*/ 86691 h 957756"/>
              <a:gd name="connsiteX1" fmla="*/ 86691 w 866910"/>
              <a:gd name="connsiteY1" fmla="*/ 0 h 957756"/>
              <a:gd name="connsiteX2" fmla="*/ 780219 w 866910"/>
              <a:gd name="connsiteY2" fmla="*/ 0 h 957756"/>
              <a:gd name="connsiteX3" fmla="*/ 866910 w 866910"/>
              <a:gd name="connsiteY3" fmla="*/ 86691 h 957756"/>
              <a:gd name="connsiteX4" fmla="*/ 866910 w 866910"/>
              <a:gd name="connsiteY4" fmla="*/ 871065 h 957756"/>
              <a:gd name="connsiteX5" fmla="*/ 780219 w 866910"/>
              <a:gd name="connsiteY5" fmla="*/ 957756 h 957756"/>
              <a:gd name="connsiteX6" fmla="*/ 86691 w 866910"/>
              <a:gd name="connsiteY6" fmla="*/ 957756 h 957756"/>
              <a:gd name="connsiteX7" fmla="*/ 0 w 866910"/>
              <a:gd name="connsiteY7" fmla="*/ 871065 h 957756"/>
              <a:gd name="connsiteX8" fmla="*/ 0 w 866910"/>
              <a:gd name="connsiteY8" fmla="*/ 86691 h 9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910" h="957756">
                <a:moveTo>
                  <a:pt x="0" y="86691"/>
                </a:moveTo>
                <a:cubicBezTo>
                  <a:pt x="0" y="38813"/>
                  <a:pt x="38813" y="0"/>
                  <a:pt x="86691" y="0"/>
                </a:cubicBezTo>
                <a:lnTo>
                  <a:pt x="780219" y="0"/>
                </a:lnTo>
                <a:cubicBezTo>
                  <a:pt x="828097" y="0"/>
                  <a:pt x="866910" y="38813"/>
                  <a:pt x="866910" y="86691"/>
                </a:cubicBezTo>
                <a:lnTo>
                  <a:pt x="866910" y="871065"/>
                </a:lnTo>
                <a:cubicBezTo>
                  <a:pt x="866910" y="918943"/>
                  <a:pt x="828097" y="957756"/>
                  <a:pt x="780219" y="957756"/>
                </a:cubicBezTo>
                <a:lnTo>
                  <a:pt x="86691" y="957756"/>
                </a:lnTo>
                <a:cubicBezTo>
                  <a:pt x="38813" y="957756"/>
                  <a:pt x="0" y="918943"/>
                  <a:pt x="0" y="871065"/>
                </a:cubicBezTo>
                <a:lnTo>
                  <a:pt x="0" y="86691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591" tIns="101591" rIns="101591" bIns="101591" spcCol="1270" anchor="ctr"/>
          <a:lstStyle/>
          <a:p>
            <a:pPr algn="ctr" defTabSz="889000"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bg1"/>
                </a:solidFill>
              </a:rPr>
              <a:t>571</a:t>
            </a:r>
          </a:p>
          <a:p>
            <a:pPr algn="ctr" defTabSz="889000">
              <a:spcAft>
                <a:spcPts val="0"/>
              </a:spcAft>
              <a:defRPr/>
            </a:pPr>
            <a:r>
              <a:rPr lang="es-PE" sz="1400" dirty="0">
                <a:solidFill>
                  <a:schemeClr val="bg1"/>
                </a:solidFill>
              </a:rPr>
              <a:t>UCIN</a:t>
            </a:r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DEC0FFA4-FDDE-48DD-993C-29B3B8C0698F}"/>
              </a:ext>
            </a:extLst>
          </p:cNvPr>
          <p:cNvSpPr/>
          <p:nvPr/>
        </p:nvSpPr>
        <p:spPr>
          <a:xfrm>
            <a:off x="9880369" y="3696306"/>
            <a:ext cx="1124238" cy="1992313"/>
          </a:xfrm>
          <a:custGeom>
            <a:avLst/>
            <a:gdLst>
              <a:gd name="connsiteX0" fmla="*/ 0 w 1235937"/>
              <a:gd name="connsiteY0" fmla="*/ 123594 h 1946985"/>
              <a:gd name="connsiteX1" fmla="*/ 123594 w 1235937"/>
              <a:gd name="connsiteY1" fmla="*/ 0 h 1946985"/>
              <a:gd name="connsiteX2" fmla="*/ 1112343 w 1235937"/>
              <a:gd name="connsiteY2" fmla="*/ 0 h 1946985"/>
              <a:gd name="connsiteX3" fmla="*/ 1235937 w 1235937"/>
              <a:gd name="connsiteY3" fmla="*/ 123594 h 1946985"/>
              <a:gd name="connsiteX4" fmla="*/ 1235937 w 1235937"/>
              <a:gd name="connsiteY4" fmla="*/ 1823391 h 1946985"/>
              <a:gd name="connsiteX5" fmla="*/ 1112343 w 1235937"/>
              <a:gd name="connsiteY5" fmla="*/ 1946985 h 1946985"/>
              <a:gd name="connsiteX6" fmla="*/ 123594 w 1235937"/>
              <a:gd name="connsiteY6" fmla="*/ 1946985 h 1946985"/>
              <a:gd name="connsiteX7" fmla="*/ 0 w 1235937"/>
              <a:gd name="connsiteY7" fmla="*/ 1823391 h 1946985"/>
              <a:gd name="connsiteX8" fmla="*/ 0 w 1235937"/>
              <a:gd name="connsiteY8" fmla="*/ 123594 h 194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5937" h="1946985">
                <a:moveTo>
                  <a:pt x="0" y="123594"/>
                </a:moveTo>
                <a:cubicBezTo>
                  <a:pt x="0" y="55335"/>
                  <a:pt x="55335" y="0"/>
                  <a:pt x="123594" y="0"/>
                </a:cubicBezTo>
                <a:lnTo>
                  <a:pt x="1112343" y="0"/>
                </a:lnTo>
                <a:cubicBezTo>
                  <a:pt x="1180602" y="0"/>
                  <a:pt x="1235937" y="55335"/>
                  <a:pt x="1235937" y="123594"/>
                </a:cubicBezTo>
                <a:lnTo>
                  <a:pt x="1235937" y="1823391"/>
                </a:lnTo>
                <a:cubicBezTo>
                  <a:pt x="1235937" y="1891650"/>
                  <a:pt x="1180602" y="1946985"/>
                  <a:pt x="1112343" y="1946985"/>
                </a:cubicBezTo>
                <a:lnTo>
                  <a:pt x="123594" y="1946985"/>
                </a:lnTo>
                <a:cubicBezTo>
                  <a:pt x="55335" y="1946985"/>
                  <a:pt x="0" y="1891650"/>
                  <a:pt x="0" y="1823391"/>
                </a:cubicBezTo>
                <a:lnTo>
                  <a:pt x="0" y="123594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399" tIns="112399" rIns="112399" bIns="112399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2400" b="1" dirty="0"/>
              <a:t>8,639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400" dirty="0"/>
              <a:t>CAMAS REGULARES</a:t>
            </a:r>
          </a:p>
        </p:txBody>
      </p:sp>
      <p:sp>
        <p:nvSpPr>
          <p:cNvPr id="27" name="Rectángulo: esquinas redondeadas 4">
            <a:extLst>
              <a:ext uri="{FF2B5EF4-FFF2-40B4-BE49-F238E27FC236}">
                <a16:creationId xmlns:a16="http://schemas.microsoft.com/office/drawing/2014/main" id="{BE391DFC-AE0F-47B4-B8E4-16477EC067DF}"/>
              </a:ext>
            </a:extLst>
          </p:cNvPr>
          <p:cNvSpPr txBox="1"/>
          <p:nvPr/>
        </p:nvSpPr>
        <p:spPr bwMode="auto">
          <a:xfrm>
            <a:off x="10984593" y="2615672"/>
            <a:ext cx="1015212" cy="3038475"/>
          </a:xfrm>
          <a:prstGeom prst="rect">
            <a:avLst/>
          </a:prstGeom>
          <a:noFill/>
          <a:ln>
            <a:noFill/>
          </a:ln>
          <a:effectLst/>
        </p:spPr>
        <p:txBody>
          <a:bodyPr lIns="53340" tIns="53340" rIns="53340" bIns="53340" spcCol="1270" anchor="ctr"/>
          <a:lstStyle>
            <a:lvl1pPr>
              <a:defRPr sz="1400" b="1"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PE" sz="2400" dirty="0">
                <a:solidFill>
                  <a:schemeClr val="bg1"/>
                </a:solidFill>
                <a:latin typeface="+mn-lt"/>
              </a:rPr>
              <a:t>2,006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0" dirty="0">
                <a:solidFill>
                  <a:schemeClr val="bg1"/>
                </a:solidFill>
                <a:latin typeface="+mn-lt"/>
              </a:rPr>
              <a:t>CAMAS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0" dirty="0">
                <a:solidFill>
                  <a:schemeClr val="bg1"/>
                </a:solidFill>
                <a:latin typeface="+mn-lt"/>
              </a:rPr>
              <a:t>CAMILLAS (Observación/ emergencia)</a:t>
            </a:r>
          </a:p>
        </p:txBody>
      </p:sp>
      <p:sp>
        <p:nvSpPr>
          <p:cNvPr id="28" name="Rectángulo: esquinas redondeadas 4">
            <a:extLst>
              <a:ext uri="{FF2B5EF4-FFF2-40B4-BE49-F238E27FC236}">
                <a16:creationId xmlns:a16="http://schemas.microsoft.com/office/drawing/2014/main" id="{77969B3F-6277-422A-B20B-E317A0C91346}"/>
              </a:ext>
            </a:extLst>
          </p:cNvPr>
          <p:cNvSpPr txBox="1"/>
          <p:nvPr/>
        </p:nvSpPr>
        <p:spPr bwMode="auto">
          <a:xfrm>
            <a:off x="7568285" y="2147221"/>
            <a:ext cx="4433888" cy="5712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 eaLnBrk="1" fontAlgn="auto" hangingPunct="1">
              <a:spcAft>
                <a:spcPts val="0"/>
              </a:spcAft>
              <a:defRPr/>
            </a:pPr>
            <a:r>
              <a:rPr lang="es-PE" sz="2400" b="1" dirty="0"/>
              <a:t>11,695</a:t>
            </a:r>
          </a:p>
          <a:p>
            <a:pPr algn="ctr" defTabSz="622300" eaLnBrk="1" fontAlgn="auto" hangingPunct="1">
              <a:spcAft>
                <a:spcPts val="0"/>
              </a:spcAft>
              <a:defRPr/>
            </a:pPr>
            <a:r>
              <a:rPr lang="es-PE" sz="1400" dirty="0"/>
              <a:t>CAMAS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22128F-F21A-4532-8482-EE6935BAB364}"/>
              </a:ext>
            </a:extLst>
          </p:cNvPr>
          <p:cNvSpPr txBox="1">
            <a:spLocks/>
          </p:cNvSpPr>
          <p:nvPr/>
        </p:nvSpPr>
        <p:spPr bwMode="auto">
          <a:xfrm>
            <a:off x="404217" y="454677"/>
            <a:ext cx="289316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2400" b="1" dirty="0">
                <a:solidFill>
                  <a:srgbClr val="264DF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GENERALIDADES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305C691-15E1-47B9-ADA0-061DD700E87C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1683B52E-0C63-4AEE-9D05-00B0F348F8BF}"/>
              </a:ext>
            </a:extLst>
          </p:cNvPr>
          <p:cNvSpPr txBox="1"/>
          <p:nvPr/>
        </p:nvSpPr>
        <p:spPr>
          <a:xfrm>
            <a:off x="7466318" y="1590981"/>
            <a:ext cx="453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b="1" dirty="0" smtClean="0">
                <a:solidFill>
                  <a:srgbClr val="006EB3"/>
                </a:solidFill>
              </a:rPr>
              <a:t>DISTRIBUCIÓN </a:t>
            </a:r>
            <a:r>
              <a:rPr lang="es-PE" b="1" dirty="0">
                <a:solidFill>
                  <a:srgbClr val="006EB3"/>
                </a:solidFill>
              </a:rPr>
              <a:t>DE CAMAS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FC9783DA-382D-425C-8B3B-2665C5AF88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982" y="869114"/>
            <a:ext cx="739980" cy="739980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4129EDBC-C4FD-47FF-AF8D-B9E7740E402D}"/>
              </a:ext>
            </a:extLst>
          </p:cNvPr>
          <p:cNvSpPr txBox="1"/>
          <p:nvPr/>
        </p:nvSpPr>
        <p:spPr>
          <a:xfrm>
            <a:off x="336550" y="6467475"/>
            <a:ext cx="82105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Redes con mayor población asegurada: Rebagliati, Sabogal, Almenara, Arequipa, La Libertad, Piura, Lambayeque, Ica, </a:t>
            </a:r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Junínc</a:t>
            </a:r>
            <a:endParaRPr lang="es-PE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CuadroTexto 23">
            <a:extLst>
              <a:ext uri="{FF2B5EF4-FFF2-40B4-BE49-F238E27FC236}">
                <a16:creationId xmlns:a16="http://schemas.microsoft.com/office/drawing/2014/main" id="{D90B8456-40FF-4213-848E-4651FE1FF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57" y="5752051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200" dirty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(59% del total de la población adulto mayor en el Perú)</a:t>
            </a:r>
            <a:endParaRPr lang="es-PE" altLang="en-US" sz="1200" dirty="0">
              <a:solidFill>
                <a:srgbClr val="8888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423863" y="331788"/>
            <a:ext cx="7362825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Farmacia Vecina</a:t>
            </a:r>
          </a:p>
          <a:p>
            <a:pPr>
              <a:defRPr/>
            </a:pPr>
            <a:r>
              <a:rPr lang="es-PE" dirty="0"/>
              <a:t>Beneficios</a:t>
            </a:r>
          </a:p>
        </p:txBody>
      </p:sp>
      <p:pic>
        <p:nvPicPr>
          <p:cNvPr id="2048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19693" r="13184" b="2663"/>
          <a:stretch>
            <a:fillRect/>
          </a:stretch>
        </p:blipFill>
        <p:spPr bwMode="auto">
          <a:xfrm>
            <a:off x="1476375" y="1350963"/>
            <a:ext cx="91027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a libre 7"/>
          <p:cNvSpPr/>
          <p:nvPr/>
        </p:nvSpPr>
        <p:spPr>
          <a:xfrm>
            <a:off x="1952625" y="1762125"/>
            <a:ext cx="2600325" cy="733425"/>
          </a:xfrm>
          <a:custGeom>
            <a:avLst/>
            <a:gdLst>
              <a:gd name="connsiteX0" fmla="*/ 0 w 3990099"/>
              <a:gd name="connsiteY0" fmla="*/ 95776 h 957756"/>
              <a:gd name="connsiteX1" fmla="*/ 95776 w 3990099"/>
              <a:gd name="connsiteY1" fmla="*/ 0 h 957756"/>
              <a:gd name="connsiteX2" fmla="*/ 3894323 w 3990099"/>
              <a:gd name="connsiteY2" fmla="*/ 0 h 957756"/>
              <a:gd name="connsiteX3" fmla="*/ 3990099 w 3990099"/>
              <a:gd name="connsiteY3" fmla="*/ 95776 h 957756"/>
              <a:gd name="connsiteX4" fmla="*/ 3990099 w 3990099"/>
              <a:gd name="connsiteY4" fmla="*/ 861980 h 957756"/>
              <a:gd name="connsiteX5" fmla="*/ 3894323 w 3990099"/>
              <a:gd name="connsiteY5" fmla="*/ 957756 h 957756"/>
              <a:gd name="connsiteX6" fmla="*/ 95776 w 3990099"/>
              <a:gd name="connsiteY6" fmla="*/ 957756 h 957756"/>
              <a:gd name="connsiteX7" fmla="*/ 0 w 3990099"/>
              <a:gd name="connsiteY7" fmla="*/ 861980 h 957756"/>
              <a:gd name="connsiteX8" fmla="*/ 0 w 3990099"/>
              <a:gd name="connsiteY8" fmla="*/ 95776 h 9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0099" h="957756">
                <a:moveTo>
                  <a:pt x="0" y="95776"/>
                </a:moveTo>
                <a:cubicBezTo>
                  <a:pt x="0" y="42880"/>
                  <a:pt x="42880" y="0"/>
                  <a:pt x="95776" y="0"/>
                </a:cubicBezTo>
                <a:lnTo>
                  <a:pt x="3894323" y="0"/>
                </a:lnTo>
                <a:cubicBezTo>
                  <a:pt x="3947219" y="0"/>
                  <a:pt x="3990099" y="42880"/>
                  <a:pt x="3990099" y="95776"/>
                </a:cubicBezTo>
                <a:lnTo>
                  <a:pt x="3990099" y="861980"/>
                </a:lnTo>
                <a:cubicBezTo>
                  <a:pt x="3990099" y="914876"/>
                  <a:pt x="3947219" y="957756"/>
                  <a:pt x="3894323" y="957756"/>
                </a:cubicBezTo>
                <a:lnTo>
                  <a:pt x="95776" y="957756"/>
                </a:lnTo>
                <a:cubicBezTo>
                  <a:pt x="42880" y="957756"/>
                  <a:pt x="0" y="914876"/>
                  <a:pt x="0" y="861980"/>
                </a:cubicBezTo>
                <a:lnTo>
                  <a:pt x="0" y="95776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9492" tIns="119492" rIns="119492" bIns="119492" spcCol="1270" anchor="ctr"/>
          <a:lstStyle/>
          <a:p>
            <a:pPr algn="ctr">
              <a:defRPr/>
            </a:pPr>
            <a:r>
              <a:rPr lang="es-PE" sz="1600" b="1" dirty="0"/>
              <a:t>ESSALUD ANTES</a:t>
            </a:r>
          </a:p>
        </p:txBody>
      </p:sp>
      <p:sp>
        <p:nvSpPr>
          <p:cNvPr id="5" name="Forma libre 8"/>
          <p:cNvSpPr/>
          <p:nvPr/>
        </p:nvSpPr>
        <p:spPr>
          <a:xfrm>
            <a:off x="7996238" y="1762125"/>
            <a:ext cx="1933575" cy="733425"/>
          </a:xfrm>
          <a:custGeom>
            <a:avLst/>
            <a:gdLst>
              <a:gd name="connsiteX0" fmla="*/ 0 w 3990099"/>
              <a:gd name="connsiteY0" fmla="*/ 95776 h 957756"/>
              <a:gd name="connsiteX1" fmla="*/ 95776 w 3990099"/>
              <a:gd name="connsiteY1" fmla="*/ 0 h 957756"/>
              <a:gd name="connsiteX2" fmla="*/ 3894323 w 3990099"/>
              <a:gd name="connsiteY2" fmla="*/ 0 h 957756"/>
              <a:gd name="connsiteX3" fmla="*/ 3990099 w 3990099"/>
              <a:gd name="connsiteY3" fmla="*/ 95776 h 957756"/>
              <a:gd name="connsiteX4" fmla="*/ 3990099 w 3990099"/>
              <a:gd name="connsiteY4" fmla="*/ 861980 h 957756"/>
              <a:gd name="connsiteX5" fmla="*/ 3894323 w 3990099"/>
              <a:gd name="connsiteY5" fmla="*/ 957756 h 957756"/>
              <a:gd name="connsiteX6" fmla="*/ 95776 w 3990099"/>
              <a:gd name="connsiteY6" fmla="*/ 957756 h 957756"/>
              <a:gd name="connsiteX7" fmla="*/ 0 w 3990099"/>
              <a:gd name="connsiteY7" fmla="*/ 861980 h 957756"/>
              <a:gd name="connsiteX8" fmla="*/ 0 w 3990099"/>
              <a:gd name="connsiteY8" fmla="*/ 95776 h 9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0099" h="957756">
                <a:moveTo>
                  <a:pt x="0" y="95776"/>
                </a:moveTo>
                <a:cubicBezTo>
                  <a:pt x="0" y="42880"/>
                  <a:pt x="42880" y="0"/>
                  <a:pt x="95776" y="0"/>
                </a:cubicBezTo>
                <a:lnTo>
                  <a:pt x="3894323" y="0"/>
                </a:lnTo>
                <a:cubicBezTo>
                  <a:pt x="3947219" y="0"/>
                  <a:pt x="3990099" y="42880"/>
                  <a:pt x="3990099" y="95776"/>
                </a:cubicBezTo>
                <a:lnTo>
                  <a:pt x="3990099" y="861980"/>
                </a:lnTo>
                <a:cubicBezTo>
                  <a:pt x="3990099" y="914876"/>
                  <a:pt x="3947219" y="957756"/>
                  <a:pt x="3894323" y="957756"/>
                </a:cubicBezTo>
                <a:lnTo>
                  <a:pt x="95776" y="957756"/>
                </a:lnTo>
                <a:cubicBezTo>
                  <a:pt x="42880" y="957756"/>
                  <a:pt x="0" y="914876"/>
                  <a:pt x="0" y="861980"/>
                </a:cubicBezTo>
                <a:lnTo>
                  <a:pt x="0" y="95776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9492" tIns="119492" rIns="119492" bIns="119492" spcCol="1270" anchor="ctr"/>
          <a:lstStyle/>
          <a:p>
            <a:pPr algn="ctr">
              <a:defRPr/>
            </a:pPr>
            <a:r>
              <a:rPr lang="es-PE" sz="1600" b="1" dirty="0"/>
              <a:t>ESSALUD AHORA</a:t>
            </a:r>
          </a:p>
        </p:txBody>
      </p:sp>
      <p:sp>
        <p:nvSpPr>
          <p:cNvPr id="20488" name="CuadroTexto 72"/>
          <p:cNvSpPr txBox="1">
            <a:spLocks noChangeArrowheads="1"/>
          </p:cNvSpPr>
          <p:nvPr/>
        </p:nvSpPr>
        <p:spPr bwMode="auto">
          <a:xfrm>
            <a:off x="2389188" y="3078163"/>
            <a:ext cx="170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Traslado significa inversión de tiempo y dinero</a:t>
            </a:r>
          </a:p>
        </p:txBody>
      </p:sp>
      <p:sp>
        <p:nvSpPr>
          <p:cNvPr id="20489" name="CuadroTexto 72"/>
          <p:cNvSpPr txBox="1">
            <a:spLocks noChangeArrowheads="1"/>
          </p:cNvSpPr>
          <p:nvPr/>
        </p:nvSpPr>
        <p:spPr bwMode="auto">
          <a:xfrm>
            <a:off x="8045450" y="3022600"/>
            <a:ext cx="18351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3 a 5 minutos en promedio para obtener medicamentos  en  la farmacia asignada </a:t>
            </a:r>
          </a:p>
        </p:txBody>
      </p:sp>
      <p:sp>
        <p:nvSpPr>
          <p:cNvPr id="20490" name="CuadroTexto 72"/>
          <p:cNvSpPr txBox="1">
            <a:spLocks noChangeArrowheads="1"/>
          </p:cNvSpPr>
          <p:nvPr/>
        </p:nvSpPr>
        <p:spPr bwMode="auto">
          <a:xfrm>
            <a:off x="2389188" y="4400550"/>
            <a:ext cx="1708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espera en colas</a:t>
            </a:r>
          </a:p>
        </p:txBody>
      </p:sp>
      <p:sp>
        <p:nvSpPr>
          <p:cNvPr id="20491" name="CuadroTexto 72"/>
          <p:cNvSpPr txBox="1">
            <a:spLocks noChangeArrowheads="1"/>
          </p:cNvSpPr>
          <p:nvPr/>
        </p:nvSpPr>
        <p:spPr bwMode="auto">
          <a:xfrm>
            <a:off x="2389188" y="5608638"/>
            <a:ext cx="1708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Exposición al contagio de COVID19</a:t>
            </a:r>
          </a:p>
        </p:txBody>
      </p:sp>
      <p:sp>
        <p:nvSpPr>
          <p:cNvPr id="20492" name="CuadroTexto 72"/>
          <p:cNvSpPr txBox="1">
            <a:spLocks noChangeArrowheads="1"/>
          </p:cNvSpPr>
          <p:nvPr/>
        </p:nvSpPr>
        <p:spPr bwMode="auto">
          <a:xfrm>
            <a:off x="8108950" y="4315912"/>
            <a:ext cx="1708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más colas y es un servicio totalmente gratuito</a:t>
            </a:r>
          </a:p>
        </p:txBody>
      </p:sp>
      <p:sp>
        <p:nvSpPr>
          <p:cNvPr id="20493" name="CuadroTexto 72"/>
          <p:cNvSpPr txBox="1">
            <a:spLocks noChangeArrowheads="1"/>
          </p:cNvSpPr>
          <p:nvPr/>
        </p:nvSpPr>
        <p:spPr bwMode="auto">
          <a:xfrm>
            <a:off x="8108950" y="5454894"/>
            <a:ext cx="170815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riesgos sanitarios con una demanda satisfecha al 99.69%</a:t>
            </a:r>
          </a:p>
        </p:txBody>
      </p:sp>
      <p:sp>
        <p:nvSpPr>
          <p:cNvPr id="19" name="Forma libre 15"/>
          <p:cNvSpPr/>
          <p:nvPr/>
        </p:nvSpPr>
        <p:spPr>
          <a:xfrm>
            <a:off x="5411788" y="3468688"/>
            <a:ext cx="1319212" cy="620712"/>
          </a:xfrm>
          <a:custGeom>
            <a:avLst/>
            <a:gdLst>
              <a:gd name="connsiteX0" fmla="*/ 0 w 3990099"/>
              <a:gd name="connsiteY0" fmla="*/ 95776 h 957756"/>
              <a:gd name="connsiteX1" fmla="*/ 95776 w 3990099"/>
              <a:gd name="connsiteY1" fmla="*/ 0 h 957756"/>
              <a:gd name="connsiteX2" fmla="*/ 3894323 w 3990099"/>
              <a:gd name="connsiteY2" fmla="*/ 0 h 957756"/>
              <a:gd name="connsiteX3" fmla="*/ 3990099 w 3990099"/>
              <a:gd name="connsiteY3" fmla="*/ 95776 h 957756"/>
              <a:gd name="connsiteX4" fmla="*/ 3990099 w 3990099"/>
              <a:gd name="connsiteY4" fmla="*/ 861980 h 957756"/>
              <a:gd name="connsiteX5" fmla="*/ 3894323 w 3990099"/>
              <a:gd name="connsiteY5" fmla="*/ 957756 h 957756"/>
              <a:gd name="connsiteX6" fmla="*/ 95776 w 3990099"/>
              <a:gd name="connsiteY6" fmla="*/ 957756 h 957756"/>
              <a:gd name="connsiteX7" fmla="*/ 0 w 3990099"/>
              <a:gd name="connsiteY7" fmla="*/ 861980 h 957756"/>
              <a:gd name="connsiteX8" fmla="*/ 0 w 3990099"/>
              <a:gd name="connsiteY8" fmla="*/ 95776 h 9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0099" h="957756">
                <a:moveTo>
                  <a:pt x="0" y="95776"/>
                </a:moveTo>
                <a:cubicBezTo>
                  <a:pt x="0" y="42880"/>
                  <a:pt x="42880" y="0"/>
                  <a:pt x="95776" y="0"/>
                </a:cubicBezTo>
                <a:lnTo>
                  <a:pt x="3894323" y="0"/>
                </a:lnTo>
                <a:cubicBezTo>
                  <a:pt x="3947219" y="0"/>
                  <a:pt x="3990099" y="42880"/>
                  <a:pt x="3990099" y="95776"/>
                </a:cubicBezTo>
                <a:lnTo>
                  <a:pt x="3990099" y="861980"/>
                </a:lnTo>
                <a:cubicBezTo>
                  <a:pt x="3990099" y="914876"/>
                  <a:pt x="3947219" y="957756"/>
                  <a:pt x="3894323" y="957756"/>
                </a:cubicBezTo>
                <a:lnTo>
                  <a:pt x="95776" y="957756"/>
                </a:lnTo>
                <a:cubicBezTo>
                  <a:pt x="42880" y="957756"/>
                  <a:pt x="0" y="914876"/>
                  <a:pt x="0" y="861980"/>
                </a:cubicBezTo>
                <a:lnTo>
                  <a:pt x="0" y="95776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9492" tIns="119492" rIns="119492" bIns="119492" spcCol="1270" anchor="ctr"/>
          <a:lstStyle/>
          <a:p>
            <a:pPr algn="ctr">
              <a:defRPr/>
            </a:pPr>
            <a:r>
              <a:rPr lang="es-PE" sz="2000" b="1" dirty="0">
                <a:solidFill>
                  <a:srgbClr val="0B6EB5"/>
                </a:solidFill>
              </a:rPr>
              <a:t>Paciente al Centro</a:t>
            </a:r>
          </a:p>
        </p:txBody>
      </p:sp>
      <p:pic>
        <p:nvPicPr>
          <p:cNvPr id="20495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628775"/>
            <a:ext cx="19510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753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C300302-2690-4C60-A525-12C46825A6E9}"/>
              </a:ext>
            </a:extLst>
          </p:cNvPr>
          <p:cNvSpPr/>
          <p:nvPr/>
        </p:nvSpPr>
        <p:spPr>
          <a:xfrm>
            <a:off x="546265" y="1564368"/>
            <a:ext cx="10807535" cy="2033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B36BBB-8949-4DF8-9F4A-9A201F2DA3D7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3A05E2AB-D228-463D-8686-0B99EDCE6712}"/>
              </a:ext>
            </a:extLst>
          </p:cNvPr>
          <p:cNvSpPr txBox="1">
            <a:spLocks/>
          </p:cNvSpPr>
          <p:nvPr/>
        </p:nvSpPr>
        <p:spPr>
          <a:xfrm>
            <a:off x="448142" y="429839"/>
            <a:ext cx="7362825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ES" dirty="0">
                <a:solidFill>
                  <a:srgbClr val="264DF4"/>
                </a:solidFill>
              </a:rPr>
              <a:t>Farmacia vecina</a:t>
            </a:r>
          </a:p>
          <a:p>
            <a:pPr>
              <a:defRPr/>
            </a:pP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Beneficios: Implementación de Aplicativo Móvil</a:t>
            </a:r>
          </a:p>
        </p:txBody>
      </p:sp>
      <p:pic>
        <p:nvPicPr>
          <p:cNvPr id="16" name="Imagen 57">
            <a:extLst>
              <a:ext uri="{FF2B5EF4-FFF2-40B4-BE49-F238E27FC236}">
                <a16:creationId xmlns:a16="http://schemas.microsoft.com/office/drawing/2014/main" id="{DF1A2094-17B2-4BA8-930E-A79B1A109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0AA2A878-536A-4E18-8B8E-C0F7AEF1CB90}"/>
              </a:ext>
            </a:extLst>
          </p:cNvPr>
          <p:cNvSpPr txBox="1">
            <a:spLocks/>
          </p:cNvSpPr>
          <p:nvPr/>
        </p:nvSpPr>
        <p:spPr>
          <a:xfrm>
            <a:off x="838200" y="1643201"/>
            <a:ext cx="10515600" cy="410594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Aplicativo informático para dispositivos móviles.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s-PE" sz="1600" dirty="0">
                <a:solidFill>
                  <a:schemeClr val="tx2"/>
                </a:solidFill>
                <a:latin typeface="Calibri" panose="020F0502020204030204" pitchFamily="34" charset="0"/>
              </a:rPr>
              <a:t>El asegurado puede descargar el aplicativo desde el Play Store.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s-PE" sz="1600" dirty="0">
                <a:solidFill>
                  <a:schemeClr val="tx2"/>
                </a:solidFill>
                <a:latin typeface="Calibri" panose="020F0502020204030204" pitchFamily="34" charset="0"/>
              </a:rPr>
              <a:t>Luego ingresa sus datos personales del DNI, actualiza la dirección en la que se encuentra, elige la farmacia cercana a su domicilio y se afilia al programa Farmacia Vecina.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s-PE" sz="1600" dirty="0">
                <a:solidFill>
                  <a:schemeClr val="tx2"/>
                </a:solidFill>
                <a:latin typeface="Calibri" panose="020F0502020204030204" pitchFamily="34" charset="0"/>
              </a:rPr>
              <a:t>Desde el momento de la afiliación puede revisar sus historiales de prescripciones y recibir sus medicinas en la farmacia y/o botica elegida.</a:t>
            </a:r>
          </a:p>
          <a:p>
            <a:endParaRPr lang="es-PE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2948FB1-5F3D-4935-9AFC-31D2100AE3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41" y="3655444"/>
            <a:ext cx="1625995" cy="2677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BD4EF92-FA8B-4C5D-B42A-F372B30DDA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20" y="3677791"/>
            <a:ext cx="1617613" cy="2696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8420FB7-C278-4C28-B184-2D9A42B578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45" y="3656587"/>
            <a:ext cx="1612724" cy="2665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63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5092969" y="3244334"/>
            <a:ext cx="184731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9D7197-90CB-440C-BA4D-FE8CACBB0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8" y="1812493"/>
            <a:ext cx="3557211" cy="48629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2B01676-B2BE-4B43-94F3-FFBF8858083F}"/>
              </a:ext>
            </a:extLst>
          </p:cNvPr>
          <p:cNvSpPr txBox="1"/>
          <p:nvPr/>
        </p:nvSpPr>
        <p:spPr>
          <a:xfrm>
            <a:off x="475839" y="4085147"/>
            <a:ext cx="1297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Almacén </a:t>
            </a:r>
          </a:p>
          <a:p>
            <a:r>
              <a:rPr lang="es-PE" sz="1100" dirty="0"/>
              <a:t>Principal 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95F5416-1DF1-4943-854E-0FC5D7480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6984" y="3213527"/>
            <a:ext cx="2552700" cy="523875"/>
          </a:xfrm>
          <a:prstGeom prst="rect">
            <a:avLst/>
          </a:prstGeom>
        </p:spPr>
      </p:pic>
      <p:pic>
        <p:nvPicPr>
          <p:cNvPr id="6" name="Imagen 57">
            <a:extLst>
              <a:ext uri="{FF2B5EF4-FFF2-40B4-BE49-F238E27FC236}">
                <a16:creationId xmlns:a16="http://schemas.microsoft.com/office/drawing/2014/main" id="{A86AB3F2-3EA1-4A6A-8E3E-2F8ED211B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2">
            <a:extLst>
              <a:ext uri="{FF2B5EF4-FFF2-40B4-BE49-F238E27FC236}">
                <a16:creationId xmlns:a16="http://schemas.microsoft.com/office/drawing/2014/main" id="{ED0ABC91-9934-4CDF-A1E7-064CACEDD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2615357"/>
            <a:ext cx="164623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PE" alt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 sin medicamentos</a:t>
            </a:r>
          </a:p>
        </p:txBody>
      </p:sp>
      <p:sp>
        <p:nvSpPr>
          <p:cNvPr id="10" name="CuadroTexto 72">
            <a:extLst>
              <a:ext uri="{FF2B5EF4-FFF2-40B4-BE49-F238E27FC236}">
                <a16:creationId xmlns:a16="http://schemas.microsoft.com/office/drawing/2014/main" id="{42A4D4D6-A695-4159-BD59-AB40008C5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75" y="2615357"/>
            <a:ext cx="1657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PE" alt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Deficiente distribución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C04E8E2-8383-44A2-AB04-8FCD325FE9BA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623A7A03-F57C-4C0F-B23A-184470B5F936}"/>
              </a:ext>
            </a:extLst>
          </p:cNvPr>
          <p:cNvSpPr txBox="1">
            <a:spLocks/>
          </p:cNvSpPr>
          <p:nvPr/>
        </p:nvSpPr>
        <p:spPr>
          <a:xfrm>
            <a:off x="420686" y="393412"/>
            <a:ext cx="11261465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Próximos Proyectos</a:t>
            </a:r>
          </a:p>
          <a:p>
            <a:pPr eaLnBrk="1" hangingPunct="1">
              <a:defRPr/>
            </a:pP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Servicios de gestión de almacenamiento, distribución y entrega de materiales Macro regiones norte y sur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EC0733E-D606-46C9-B606-5881844E22B5}"/>
              </a:ext>
            </a:extLst>
          </p:cNvPr>
          <p:cNvSpPr/>
          <p:nvPr/>
        </p:nvSpPr>
        <p:spPr>
          <a:xfrm>
            <a:off x="7178878" y="1781905"/>
            <a:ext cx="4274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dirty="0"/>
              <a:t>Mejorar la gestión del flujo de materiales que se realiza en los establecimientos de EsSalud de la macro región norte y sur, buscando una mayor eficiencia en la gestión logística de entrega de materiales.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B8279212-D2CE-4838-A45A-3B0AED4D8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93709" y="1944363"/>
            <a:ext cx="1619250" cy="52387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F99D4-52EE-438F-BBD4-D1496F1D213E}"/>
              </a:ext>
            </a:extLst>
          </p:cNvPr>
          <p:cNvSpPr txBox="1"/>
          <p:nvPr/>
        </p:nvSpPr>
        <p:spPr>
          <a:xfrm>
            <a:off x="5201690" y="2030592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0875A47-BA90-4AC3-BC5C-238B3293A538}"/>
              </a:ext>
            </a:extLst>
          </p:cNvPr>
          <p:cNvSpPr/>
          <p:nvPr/>
        </p:nvSpPr>
        <p:spPr>
          <a:xfrm>
            <a:off x="7083346" y="3129105"/>
            <a:ext cx="4274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25% de los establecimientos de EsSalud (20 Hospitales, 4 Policlínicos, 12 Centros Médicos, 34 Postas, 26 Atención Primaria)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2.1 millones de asegurados.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D28D904-4562-4F92-AC01-291A5D34DCE3}"/>
              </a:ext>
            </a:extLst>
          </p:cNvPr>
          <p:cNvSpPr txBox="1"/>
          <p:nvPr/>
        </p:nvSpPr>
        <p:spPr>
          <a:xfrm>
            <a:off x="4686966" y="3307391"/>
            <a:ext cx="203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Macro región norte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24BCDE5C-E23E-416F-BD4D-BFA808CD31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26984" y="4376311"/>
            <a:ext cx="2552700" cy="52387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3C00E9B-F562-430A-9CE4-55BAEDF9E789}"/>
              </a:ext>
            </a:extLst>
          </p:cNvPr>
          <p:cNvSpPr txBox="1"/>
          <p:nvPr/>
        </p:nvSpPr>
        <p:spPr>
          <a:xfrm>
            <a:off x="4799369" y="4439537"/>
            <a:ext cx="180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Macro región sur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9C8CC26-5207-47F9-9784-4DA505B165B2}"/>
              </a:ext>
            </a:extLst>
          </p:cNvPr>
          <p:cNvSpPr/>
          <p:nvPr/>
        </p:nvSpPr>
        <p:spPr>
          <a:xfrm>
            <a:off x="7178877" y="4243965"/>
            <a:ext cx="382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33% de los establecimientos de EsSalud (25 Hospitales, 5 Policlínicos, 13 Centros Médicos, 34 Postas, 47 Atención Primaria)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2.2 millones de asegurados.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334BDC4-B53E-453A-B204-7C89D51D640D}"/>
              </a:ext>
            </a:extLst>
          </p:cNvPr>
          <p:cNvSpPr/>
          <p:nvPr/>
        </p:nvSpPr>
        <p:spPr>
          <a:xfrm>
            <a:off x="7178878" y="5448925"/>
            <a:ext cx="4910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Infraestructura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Equipamiento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Distribución y entrega de materiales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Operación y mantenimiento en el almacenamiento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Control de niveles de stock en tiempo real 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0BAB35CA-C76C-4529-B56C-ADD623F3F7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31797" y="5673095"/>
            <a:ext cx="1743075" cy="52387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B8471CD-E1FC-4325-8023-E6E5AD0D6BF7}"/>
              </a:ext>
            </a:extLst>
          </p:cNvPr>
          <p:cNvSpPr txBox="1"/>
          <p:nvPr/>
        </p:nvSpPr>
        <p:spPr>
          <a:xfrm>
            <a:off x="5190790" y="5739878"/>
            <a:ext cx="102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</a:t>
            </a:r>
            <a:r>
              <a:rPr lang="es-PE" b="1" dirty="0" err="1">
                <a:solidFill>
                  <a:schemeClr val="bg1"/>
                </a:solidFill>
              </a:rPr>
              <a:t>ervicios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14684116-2BE2-4A76-89C1-E77DBF1BA094}"/>
              </a:ext>
            </a:extLst>
          </p:cNvPr>
          <p:cNvSpPr/>
          <p:nvPr/>
        </p:nvSpPr>
        <p:spPr>
          <a:xfrm>
            <a:off x="1162289" y="3429000"/>
            <a:ext cx="138896" cy="15047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D4D4F83-5F75-4C34-8C13-4494A51AE849}"/>
              </a:ext>
            </a:extLst>
          </p:cNvPr>
          <p:cNvSpPr/>
          <p:nvPr/>
        </p:nvSpPr>
        <p:spPr>
          <a:xfrm>
            <a:off x="773554" y="3117605"/>
            <a:ext cx="138896" cy="15047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FDF895C7-041D-4E92-B261-7DEED0A06E3C}"/>
              </a:ext>
            </a:extLst>
          </p:cNvPr>
          <p:cNvSpPr/>
          <p:nvPr/>
        </p:nvSpPr>
        <p:spPr>
          <a:xfrm>
            <a:off x="877725" y="2775783"/>
            <a:ext cx="138896" cy="15047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203AFE9-F8A1-4C3A-A6C0-C4E5F1B86A8D}"/>
              </a:ext>
            </a:extLst>
          </p:cNvPr>
          <p:cNvSpPr/>
          <p:nvPr/>
        </p:nvSpPr>
        <p:spPr>
          <a:xfrm>
            <a:off x="1301185" y="3978131"/>
            <a:ext cx="138896" cy="15047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37D25CC-D008-4403-8C2A-5D30053D7E9D}"/>
              </a:ext>
            </a:extLst>
          </p:cNvPr>
          <p:cNvSpPr/>
          <p:nvPr/>
        </p:nvSpPr>
        <p:spPr>
          <a:xfrm>
            <a:off x="2566805" y="4685217"/>
            <a:ext cx="138896" cy="1504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D70EA2AF-A222-41E8-AEC5-DC7498C1D241}"/>
              </a:ext>
            </a:extLst>
          </p:cNvPr>
          <p:cNvSpPr/>
          <p:nvPr/>
        </p:nvSpPr>
        <p:spPr>
          <a:xfrm>
            <a:off x="3169200" y="4850869"/>
            <a:ext cx="138896" cy="1504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F9030F6-EE19-4688-8B9A-01DFCE90F81C}"/>
              </a:ext>
            </a:extLst>
          </p:cNvPr>
          <p:cNvSpPr/>
          <p:nvPr/>
        </p:nvSpPr>
        <p:spPr>
          <a:xfrm>
            <a:off x="2402211" y="5094810"/>
            <a:ext cx="138896" cy="1504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AB0176A-02C0-4C21-AE20-E1A78BDB8D1E}"/>
              </a:ext>
            </a:extLst>
          </p:cNvPr>
          <p:cNvSpPr/>
          <p:nvPr/>
        </p:nvSpPr>
        <p:spPr>
          <a:xfrm>
            <a:off x="2554611" y="5338650"/>
            <a:ext cx="138896" cy="1504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A0068731-9D97-454C-883C-6B5BE41491E8}"/>
              </a:ext>
            </a:extLst>
          </p:cNvPr>
          <p:cNvSpPr/>
          <p:nvPr/>
        </p:nvSpPr>
        <p:spPr>
          <a:xfrm>
            <a:off x="2798451" y="5491050"/>
            <a:ext cx="138896" cy="1504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0CC86FB-E1D3-4542-9D69-A8C2F9C89BFE}"/>
              </a:ext>
            </a:extLst>
          </p:cNvPr>
          <p:cNvSpPr/>
          <p:nvPr/>
        </p:nvSpPr>
        <p:spPr>
          <a:xfrm>
            <a:off x="2828931" y="5856810"/>
            <a:ext cx="138896" cy="1504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D581BBFC-CD16-4EA6-BDB4-FD05D929005E}"/>
              </a:ext>
            </a:extLst>
          </p:cNvPr>
          <p:cNvSpPr/>
          <p:nvPr/>
        </p:nvSpPr>
        <p:spPr>
          <a:xfrm>
            <a:off x="3225171" y="6192090"/>
            <a:ext cx="138896" cy="1504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109DCE7A-9C79-4F4D-ABB6-8A30E9153DA5}"/>
              </a:ext>
            </a:extLst>
          </p:cNvPr>
          <p:cNvSpPr/>
          <p:nvPr/>
        </p:nvSpPr>
        <p:spPr>
          <a:xfrm>
            <a:off x="3682371" y="6466410"/>
            <a:ext cx="138896" cy="1504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9CE49727-2AF9-4395-8513-4043E310E6CD}"/>
              </a:ext>
            </a:extLst>
          </p:cNvPr>
          <p:cNvSpPr/>
          <p:nvPr/>
        </p:nvSpPr>
        <p:spPr>
          <a:xfrm>
            <a:off x="3773811" y="5384370"/>
            <a:ext cx="138896" cy="1504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96904271-31A2-4ECA-AFCA-D26E4408E1E9}"/>
              </a:ext>
            </a:extLst>
          </p:cNvPr>
          <p:cNvSpPr/>
          <p:nvPr/>
        </p:nvSpPr>
        <p:spPr>
          <a:xfrm>
            <a:off x="2204091" y="5552010"/>
            <a:ext cx="138896" cy="1504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Estrella de 5 puntas 76">
            <a:extLst>
              <a:ext uri="{FF2B5EF4-FFF2-40B4-BE49-F238E27FC236}">
                <a16:creationId xmlns:a16="http://schemas.microsoft.com/office/drawing/2014/main" id="{5B854049-64AC-4C1F-AD56-6AC9114966F6}"/>
              </a:ext>
            </a:extLst>
          </p:cNvPr>
          <p:cNvSpPr/>
          <p:nvPr/>
        </p:nvSpPr>
        <p:spPr>
          <a:xfrm>
            <a:off x="1109431" y="4171678"/>
            <a:ext cx="208345" cy="217392"/>
          </a:xfrm>
          <a:prstGeom prst="star5">
            <a:avLst/>
          </a:prstGeom>
          <a:solidFill>
            <a:srgbClr val="A9D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A94897A-2AD6-4ADC-9C8C-537D92690E49}"/>
              </a:ext>
            </a:extLst>
          </p:cNvPr>
          <p:cNvSpPr txBox="1"/>
          <p:nvPr/>
        </p:nvSpPr>
        <p:spPr>
          <a:xfrm>
            <a:off x="1957049" y="5943036"/>
            <a:ext cx="1297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Almacén </a:t>
            </a:r>
          </a:p>
          <a:p>
            <a:r>
              <a:rPr lang="es-PE" sz="1100" dirty="0"/>
              <a:t>Principal </a:t>
            </a:r>
          </a:p>
        </p:txBody>
      </p:sp>
      <p:sp>
        <p:nvSpPr>
          <p:cNvPr id="47" name="Estrella de 5 puntas 76">
            <a:extLst>
              <a:ext uri="{FF2B5EF4-FFF2-40B4-BE49-F238E27FC236}">
                <a16:creationId xmlns:a16="http://schemas.microsoft.com/office/drawing/2014/main" id="{11EF2E0B-60DF-41DA-92B4-AD02D0B57709}"/>
              </a:ext>
            </a:extLst>
          </p:cNvPr>
          <p:cNvSpPr/>
          <p:nvPr/>
        </p:nvSpPr>
        <p:spPr>
          <a:xfrm>
            <a:off x="2601528" y="6055433"/>
            <a:ext cx="208345" cy="217392"/>
          </a:xfrm>
          <a:prstGeom prst="star5">
            <a:avLst/>
          </a:prstGeom>
          <a:solidFill>
            <a:srgbClr val="A9D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448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4A0AED-DDB8-4CED-9F08-D6849CE3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508090"/>
            <a:ext cx="9858375" cy="4333875"/>
          </a:xfrm>
          <a:prstGeom prst="rect">
            <a:avLst/>
          </a:prstGeom>
        </p:spPr>
      </p:pic>
      <p:pic>
        <p:nvPicPr>
          <p:cNvPr id="10246" name="Imagen 15">
            <a:extLst>
              <a:ext uri="{FF2B5EF4-FFF2-40B4-BE49-F238E27FC236}">
                <a16:creationId xmlns:a16="http://schemas.microsoft.com/office/drawing/2014/main" id="{C551A1EA-6406-4FFC-98C9-00EAC8668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redondeado 29"/>
          <p:cNvSpPr/>
          <p:nvPr/>
        </p:nvSpPr>
        <p:spPr>
          <a:xfrm>
            <a:off x="1598640" y="4771924"/>
            <a:ext cx="770057" cy="251719"/>
          </a:xfrm>
          <a:prstGeom prst="roundRect">
            <a:avLst/>
          </a:prstGeom>
          <a:solidFill>
            <a:srgbClr val="BACD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2012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473145" y="4071268"/>
            <a:ext cx="10271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9’786,864</a:t>
            </a:r>
          </a:p>
        </p:txBody>
      </p:sp>
      <p:sp>
        <p:nvSpPr>
          <p:cNvPr id="17" name="CuadroTexto 30"/>
          <p:cNvSpPr txBox="1"/>
          <p:nvPr/>
        </p:nvSpPr>
        <p:spPr>
          <a:xfrm>
            <a:off x="2500259" y="3900362"/>
            <a:ext cx="103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10’285,389 </a:t>
            </a:r>
          </a:p>
        </p:txBody>
      </p:sp>
      <p:sp>
        <p:nvSpPr>
          <p:cNvPr id="20" name="CuadroTexto 31"/>
          <p:cNvSpPr txBox="1"/>
          <p:nvPr/>
        </p:nvSpPr>
        <p:spPr>
          <a:xfrm>
            <a:off x="3492660" y="3708080"/>
            <a:ext cx="1121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10’644,593</a:t>
            </a:r>
          </a:p>
        </p:txBody>
      </p:sp>
      <p:sp>
        <p:nvSpPr>
          <p:cNvPr id="23" name="CuadroTexto 32"/>
          <p:cNvSpPr txBox="1"/>
          <p:nvPr/>
        </p:nvSpPr>
        <p:spPr>
          <a:xfrm>
            <a:off x="4401761" y="3461235"/>
            <a:ext cx="1305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10’754,665 </a:t>
            </a:r>
          </a:p>
        </p:txBody>
      </p:sp>
      <p:sp>
        <p:nvSpPr>
          <p:cNvPr id="26" name="CuadroTexto 33"/>
          <p:cNvSpPr txBox="1"/>
          <p:nvPr/>
        </p:nvSpPr>
        <p:spPr>
          <a:xfrm>
            <a:off x="5437031" y="3245792"/>
            <a:ext cx="131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10’937,079</a:t>
            </a:r>
          </a:p>
          <a:p>
            <a:pPr algn="ctr"/>
            <a:endParaRPr lang="es-P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CuadroTexto 34"/>
          <p:cNvSpPr txBox="1"/>
          <p:nvPr/>
        </p:nvSpPr>
        <p:spPr>
          <a:xfrm>
            <a:off x="6289985" y="2989778"/>
            <a:ext cx="166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chemeClr val="bg2">
                    <a:lumMod val="25000"/>
                  </a:schemeClr>
                </a:solidFill>
              </a:rPr>
              <a:t>11’141,726</a:t>
            </a:r>
          </a:p>
          <a:p>
            <a:pPr algn="ctr"/>
            <a:endParaRPr lang="es-P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Marcador de contenido 2"/>
          <p:cNvSpPr txBox="1">
            <a:spLocks/>
          </p:cNvSpPr>
          <p:nvPr/>
        </p:nvSpPr>
        <p:spPr>
          <a:xfrm>
            <a:off x="5313723" y="6090686"/>
            <a:ext cx="1564551" cy="416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8B2DA"/>
              </a:buClr>
              <a:buNone/>
            </a:pPr>
            <a:r>
              <a:rPr lang="es-PE" sz="2000" b="1" dirty="0">
                <a:solidFill>
                  <a:schemeClr val="bg2">
                    <a:lumMod val="25000"/>
                  </a:schemeClr>
                </a:solidFill>
              </a:rPr>
              <a:t>20.8%</a:t>
            </a:r>
          </a:p>
        </p:txBody>
      </p:sp>
      <p:grpSp>
        <p:nvGrpSpPr>
          <p:cNvPr id="33" name="Group 50"/>
          <p:cNvGrpSpPr/>
          <p:nvPr/>
        </p:nvGrpSpPr>
        <p:grpSpPr>
          <a:xfrm>
            <a:off x="1598640" y="3013783"/>
            <a:ext cx="813412" cy="803768"/>
            <a:chOff x="-1817556" y="3510484"/>
            <a:chExt cx="1039200" cy="1026879"/>
          </a:xfrm>
        </p:grpSpPr>
        <p:grpSp>
          <p:nvGrpSpPr>
            <p:cNvPr id="34" name="Group 51"/>
            <p:cNvGrpSpPr/>
            <p:nvPr/>
          </p:nvGrpSpPr>
          <p:grpSpPr>
            <a:xfrm>
              <a:off x="-1817556" y="4029098"/>
              <a:ext cx="1039200" cy="508265"/>
              <a:chOff x="-1817556" y="4029098"/>
              <a:chExt cx="1039200" cy="508265"/>
            </a:xfrm>
          </p:grpSpPr>
          <p:pic>
            <p:nvPicPr>
              <p:cNvPr id="38" name="Imagen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708"/>
              <a:stretch/>
            </p:blipFill>
            <p:spPr>
              <a:xfrm>
                <a:off x="-1189758" y="4029098"/>
                <a:ext cx="411402" cy="508265"/>
              </a:xfrm>
              <a:prstGeom prst="rect">
                <a:avLst/>
              </a:prstGeom>
            </p:spPr>
          </p:pic>
          <p:pic>
            <p:nvPicPr>
              <p:cNvPr id="39" name="Imagen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17556" y="4029098"/>
                <a:ext cx="620595" cy="508265"/>
              </a:xfrm>
              <a:prstGeom prst="rect">
                <a:avLst/>
              </a:prstGeom>
            </p:spPr>
          </p:pic>
        </p:grpSp>
        <p:grpSp>
          <p:nvGrpSpPr>
            <p:cNvPr id="35" name="Group 52"/>
            <p:cNvGrpSpPr/>
            <p:nvPr/>
          </p:nvGrpSpPr>
          <p:grpSpPr>
            <a:xfrm>
              <a:off x="-1717335" y="3510484"/>
              <a:ext cx="841095" cy="508265"/>
              <a:chOff x="-1817556" y="3510484"/>
              <a:chExt cx="841095" cy="508265"/>
            </a:xfrm>
          </p:grpSpPr>
          <p:pic>
            <p:nvPicPr>
              <p:cNvPr id="36" name="Imagen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669" r="-1"/>
              <a:stretch/>
            </p:blipFill>
            <p:spPr>
              <a:xfrm flipH="1">
                <a:off x="-1183314" y="3510484"/>
                <a:ext cx="206853" cy="508265"/>
              </a:xfrm>
              <a:prstGeom prst="rect">
                <a:avLst/>
              </a:prstGeom>
            </p:spPr>
          </p:pic>
          <p:pic>
            <p:nvPicPr>
              <p:cNvPr id="37" name="Imagen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17556" y="3510484"/>
                <a:ext cx="620595" cy="508265"/>
              </a:xfrm>
              <a:prstGeom prst="rect">
                <a:avLst/>
              </a:prstGeom>
            </p:spPr>
          </p:pic>
        </p:grpSp>
      </p:grpSp>
      <p:sp>
        <p:nvSpPr>
          <p:cNvPr id="47" name="CuadroTexto 34"/>
          <p:cNvSpPr txBox="1"/>
          <p:nvPr/>
        </p:nvSpPr>
        <p:spPr>
          <a:xfrm>
            <a:off x="7306868" y="2739206"/>
            <a:ext cx="166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chemeClr val="bg2">
                    <a:lumMod val="25000"/>
                  </a:schemeClr>
                </a:solidFill>
              </a:rPr>
              <a:t>11’141,726</a:t>
            </a:r>
          </a:p>
          <a:p>
            <a:pPr algn="ctr"/>
            <a:endParaRPr lang="es-P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CuadroTexto 34"/>
          <p:cNvSpPr txBox="1"/>
          <p:nvPr/>
        </p:nvSpPr>
        <p:spPr>
          <a:xfrm>
            <a:off x="8336421" y="2533092"/>
            <a:ext cx="166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chemeClr val="bg2">
                    <a:lumMod val="25000"/>
                  </a:schemeClr>
                </a:solidFill>
              </a:rPr>
              <a:t>11,811,453</a:t>
            </a:r>
          </a:p>
        </p:txBody>
      </p:sp>
      <p:sp>
        <p:nvSpPr>
          <p:cNvPr id="66" name="CuadroTexto 34"/>
          <p:cNvSpPr txBox="1"/>
          <p:nvPr/>
        </p:nvSpPr>
        <p:spPr>
          <a:xfrm>
            <a:off x="9372633" y="2326978"/>
            <a:ext cx="166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bg2">
                    <a:lumMod val="25000"/>
                  </a:schemeClr>
                </a:solidFill>
              </a:rPr>
              <a:t>11,820,599</a:t>
            </a:r>
          </a:p>
        </p:txBody>
      </p:sp>
      <p:grpSp>
        <p:nvGrpSpPr>
          <p:cNvPr id="67" name="Group 49"/>
          <p:cNvGrpSpPr/>
          <p:nvPr/>
        </p:nvGrpSpPr>
        <p:grpSpPr>
          <a:xfrm>
            <a:off x="9698999" y="2837178"/>
            <a:ext cx="977152" cy="803766"/>
            <a:chOff x="-1817556" y="3510484"/>
            <a:chExt cx="1248392" cy="1026879"/>
          </a:xfrm>
          <a:solidFill>
            <a:srgbClr val="0059BD"/>
          </a:solidFill>
        </p:grpSpPr>
        <p:grpSp>
          <p:nvGrpSpPr>
            <p:cNvPr id="68" name="Group 48"/>
            <p:cNvGrpSpPr/>
            <p:nvPr/>
          </p:nvGrpSpPr>
          <p:grpSpPr>
            <a:xfrm>
              <a:off x="-1817556" y="4029098"/>
              <a:ext cx="1248392" cy="508265"/>
              <a:chOff x="-1817556" y="4029098"/>
              <a:chExt cx="1248392" cy="508265"/>
            </a:xfrm>
            <a:grpFill/>
          </p:grpSpPr>
          <p:pic>
            <p:nvPicPr>
              <p:cNvPr id="72" name="Imagen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89759" y="4029098"/>
                <a:ext cx="620595" cy="508265"/>
              </a:xfrm>
              <a:prstGeom prst="rect">
                <a:avLst/>
              </a:prstGeom>
              <a:grpFill/>
            </p:spPr>
          </p:pic>
          <p:pic>
            <p:nvPicPr>
              <p:cNvPr id="73" name="Imagen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17556" y="4029098"/>
                <a:ext cx="620595" cy="508265"/>
              </a:xfrm>
              <a:prstGeom prst="rect">
                <a:avLst/>
              </a:prstGeom>
              <a:grpFill/>
            </p:spPr>
          </p:pic>
        </p:grpSp>
        <p:grpSp>
          <p:nvGrpSpPr>
            <p:cNvPr id="69" name="Group 5"/>
            <p:cNvGrpSpPr/>
            <p:nvPr/>
          </p:nvGrpSpPr>
          <p:grpSpPr>
            <a:xfrm>
              <a:off x="-1717335" y="3510484"/>
              <a:ext cx="1047950" cy="508265"/>
              <a:chOff x="-1817556" y="3510484"/>
              <a:chExt cx="1047950" cy="508265"/>
            </a:xfrm>
            <a:grpFill/>
          </p:grpSpPr>
          <p:pic>
            <p:nvPicPr>
              <p:cNvPr id="70" name="Imagen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37"/>
              <a:stretch/>
            </p:blipFill>
            <p:spPr>
              <a:xfrm flipH="1">
                <a:off x="-1183313" y="3510484"/>
                <a:ext cx="413707" cy="508265"/>
              </a:xfrm>
              <a:prstGeom prst="rect">
                <a:avLst/>
              </a:prstGeom>
              <a:grpFill/>
            </p:spPr>
          </p:pic>
          <p:pic>
            <p:nvPicPr>
              <p:cNvPr id="71" name="Imagen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17556" y="3510484"/>
                <a:ext cx="620595" cy="508265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7B52A3D5-22FF-4A52-82E9-214092070F60}"/>
              </a:ext>
            </a:extLst>
          </p:cNvPr>
          <p:cNvSpPr txBox="1">
            <a:spLocks/>
          </p:cNvSpPr>
          <p:nvPr/>
        </p:nvSpPr>
        <p:spPr>
          <a:xfrm>
            <a:off x="423863" y="365445"/>
            <a:ext cx="4341495" cy="8412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POBLACIÓN</a:t>
            </a:r>
          </a:p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ASEGURADA</a:t>
            </a:r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ACCFFD-C705-4678-B8E5-61243B33AAF4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ángulo redondeado 29">
            <a:extLst>
              <a:ext uri="{FF2B5EF4-FFF2-40B4-BE49-F238E27FC236}">
                <a16:creationId xmlns:a16="http://schemas.microsoft.com/office/drawing/2014/main" id="{B1B8820F-E6CB-453D-8B87-A3F6F6E13F47}"/>
              </a:ext>
            </a:extLst>
          </p:cNvPr>
          <p:cNvSpPr/>
          <p:nvPr/>
        </p:nvSpPr>
        <p:spPr>
          <a:xfrm>
            <a:off x="2632240" y="4781299"/>
            <a:ext cx="770057" cy="251719"/>
          </a:xfrm>
          <a:prstGeom prst="roundRect">
            <a:avLst/>
          </a:prstGeom>
          <a:solidFill>
            <a:srgbClr val="00B1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2013</a:t>
            </a:r>
          </a:p>
        </p:txBody>
      </p:sp>
      <p:sp>
        <p:nvSpPr>
          <p:cNvPr id="7" name="Rectángulo redondeado 29">
            <a:extLst>
              <a:ext uri="{FF2B5EF4-FFF2-40B4-BE49-F238E27FC236}">
                <a16:creationId xmlns:a16="http://schemas.microsoft.com/office/drawing/2014/main" id="{0B14A97B-C6C0-4A76-9FB8-3CF8E5C82A4C}"/>
              </a:ext>
            </a:extLst>
          </p:cNvPr>
          <p:cNvSpPr/>
          <p:nvPr/>
        </p:nvSpPr>
        <p:spPr>
          <a:xfrm>
            <a:off x="3665840" y="4798464"/>
            <a:ext cx="770057" cy="251719"/>
          </a:xfrm>
          <a:prstGeom prst="roundRect">
            <a:avLst/>
          </a:prstGeom>
          <a:solidFill>
            <a:srgbClr val="006F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2014</a:t>
            </a:r>
          </a:p>
        </p:txBody>
      </p:sp>
      <p:sp>
        <p:nvSpPr>
          <p:cNvPr id="9" name="Rectángulo redondeado 29">
            <a:extLst>
              <a:ext uri="{FF2B5EF4-FFF2-40B4-BE49-F238E27FC236}">
                <a16:creationId xmlns:a16="http://schemas.microsoft.com/office/drawing/2014/main" id="{C413C5B0-1BCF-474B-A3F9-7A5CD4C73859}"/>
              </a:ext>
            </a:extLst>
          </p:cNvPr>
          <p:cNvSpPr/>
          <p:nvPr/>
        </p:nvSpPr>
        <p:spPr>
          <a:xfrm>
            <a:off x="4699440" y="4807839"/>
            <a:ext cx="770057" cy="251719"/>
          </a:xfrm>
          <a:prstGeom prst="roundRect">
            <a:avLst/>
          </a:prstGeom>
          <a:solidFill>
            <a:srgbClr val="2634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2015</a:t>
            </a:r>
          </a:p>
        </p:txBody>
      </p:sp>
      <p:sp>
        <p:nvSpPr>
          <p:cNvPr id="31" name="Rectángulo redondeado 29">
            <a:extLst>
              <a:ext uri="{FF2B5EF4-FFF2-40B4-BE49-F238E27FC236}">
                <a16:creationId xmlns:a16="http://schemas.microsoft.com/office/drawing/2014/main" id="{593E9CBF-117C-4683-82FE-E6256255F05C}"/>
              </a:ext>
            </a:extLst>
          </p:cNvPr>
          <p:cNvSpPr/>
          <p:nvPr/>
        </p:nvSpPr>
        <p:spPr>
          <a:xfrm>
            <a:off x="5713667" y="4815128"/>
            <a:ext cx="770057" cy="251719"/>
          </a:xfrm>
          <a:prstGeom prst="roundRect">
            <a:avLst/>
          </a:prstGeom>
          <a:solidFill>
            <a:srgbClr val="0228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2016</a:t>
            </a:r>
          </a:p>
        </p:txBody>
      </p:sp>
      <p:sp>
        <p:nvSpPr>
          <p:cNvPr id="40" name="Rectángulo redondeado 29">
            <a:extLst>
              <a:ext uri="{FF2B5EF4-FFF2-40B4-BE49-F238E27FC236}">
                <a16:creationId xmlns:a16="http://schemas.microsoft.com/office/drawing/2014/main" id="{7FC2CCE2-466B-490C-8F17-8091F749DFD4}"/>
              </a:ext>
            </a:extLst>
          </p:cNvPr>
          <p:cNvSpPr/>
          <p:nvPr/>
        </p:nvSpPr>
        <p:spPr>
          <a:xfrm>
            <a:off x="6736250" y="4824503"/>
            <a:ext cx="770057" cy="251719"/>
          </a:xfrm>
          <a:prstGeom prst="roundRect">
            <a:avLst/>
          </a:prstGeom>
          <a:solidFill>
            <a:srgbClr val="FFC7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2017</a:t>
            </a:r>
          </a:p>
        </p:txBody>
      </p:sp>
      <p:sp>
        <p:nvSpPr>
          <p:cNvPr id="41" name="Rectángulo redondeado 29">
            <a:extLst>
              <a:ext uri="{FF2B5EF4-FFF2-40B4-BE49-F238E27FC236}">
                <a16:creationId xmlns:a16="http://schemas.microsoft.com/office/drawing/2014/main" id="{B912CC34-C979-480C-B3C8-6268F58F1EBD}"/>
              </a:ext>
            </a:extLst>
          </p:cNvPr>
          <p:cNvSpPr/>
          <p:nvPr/>
        </p:nvSpPr>
        <p:spPr>
          <a:xfrm>
            <a:off x="7769850" y="4841668"/>
            <a:ext cx="770057" cy="251719"/>
          </a:xfrm>
          <a:prstGeom prst="roundRect">
            <a:avLst/>
          </a:prstGeom>
          <a:solidFill>
            <a:srgbClr val="E974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2018</a:t>
            </a:r>
          </a:p>
        </p:txBody>
      </p:sp>
      <p:sp>
        <p:nvSpPr>
          <p:cNvPr id="42" name="Rectángulo redondeado 29">
            <a:extLst>
              <a:ext uri="{FF2B5EF4-FFF2-40B4-BE49-F238E27FC236}">
                <a16:creationId xmlns:a16="http://schemas.microsoft.com/office/drawing/2014/main" id="{818D79EA-5171-4A53-A5EB-5D140A426E60}"/>
              </a:ext>
            </a:extLst>
          </p:cNvPr>
          <p:cNvSpPr/>
          <p:nvPr/>
        </p:nvSpPr>
        <p:spPr>
          <a:xfrm>
            <a:off x="8792433" y="4851043"/>
            <a:ext cx="770057" cy="251719"/>
          </a:xfrm>
          <a:prstGeom prst="roundRect">
            <a:avLst/>
          </a:prstGeom>
          <a:solidFill>
            <a:srgbClr val="2755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2019</a:t>
            </a:r>
          </a:p>
        </p:txBody>
      </p:sp>
      <p:sp>
        <p:nvSpPr>
          <p:cNvPr id="43" name="Rectángulo redondeado 29">
            <a:extLst>
              <a:ext uri="{FF2B5EF4-FFF2-40B4-BE49-F238E27FC236}">
                <a16:creationId xmlns:a16="http://schemas.microsoft.com/office/drawing/2014/main" id="{D4BF1521-296A-4E0A-BE65-8C1A27686B6E}"/>
              </a:ext>
            </a:extLst>
          </p:cNvPr>
          <p:cNvSpPr/>
          <p:nvPr/>
        </p:nvSpPr>
        <p:spPr>
          <a:xfrm>
            <a:off x="9827648" y="4835755"/>
            <a:ext cx="770057" cy="251719"/>
          </a:xfrm>
          <a:prstGeom prst="roundRect">
            <a:avLst/>
          </a:prstGeom>
          <a:solidFill>
            <a:srgbClr val="7B7B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2020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5CE8BE11-53A2-48C1-BDE8-42432D6D6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54" y="5243617"/>
            <a:ext cx="9243287" cy="7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CA4563A4-77EE-420A-A6A6-C8B6370EE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39" y="2586050"/>
            <a:ext cx="8758442" cy="2475583"/>
          </a:xfrm>
          <a:prstGeom prst="rect">
            <a:avLst/>
          </a:prstGeom>
        </p:spPr>
      </p:pic>
      <p:pic>
        <p:nvPicPr>
          <p:cNvPr id="10246" name="Imagen 15">
            <a:extLst>
              <a:ext uri="{FF2B5EF4-FFF2-40B4-BE49-F238E27FC236}">
                <a16:creationId xmlns:a16="http://schemas.microsoft.com/office/drawing/2014/main" id="{C551A1EA-6406-4FFC-98C9-00EAC8668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6F6F386E-4526-4019-BA97-EDE01C083224}"/>
              </a:ext>
            </a:extLst>
          </p:cNvPr>
          <p:cNvSpPr txBox="1">
            <a:spLocks/>
          </p:cNvSpPr>
          <p:nvPr/>
        </p:nvSpPr>
        <p:spPr>
          <a:xfrm>
            <a:off x="423863" y="365445"/>
            <a:ext cx="4341495" cy="8412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PE" dirty="0">
                <a:solidFill>
                  <a:srgbClr val="264DF4"/>
                </a:solidFill>
              </a:rPr>
              <a:t>DIAGNÓSTICO</a:t>
            </a:r>
          </a:p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PRESTACIONAL</a:t>
            </a:r>
            <a:endParaRPr lang="es-PE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BA083D4-516C-4213-81ED-578768D958C5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3E5A21-0799-44E7-9642-915F65247DA7}"/>
              </a:ext>
            </a:extLst>
          </p:cNvPr>
          <p:cNvSpPr txBox="1"/>
          <p:nvPr/>
        </p:nvSpPr>
        <p:spPr>
          <a:xfrm>
            <a:off x="375483" y="6142980"/>
            <a:ext cx="82105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rgbClr val="FFFFFF"/>
              </a:buClr>
              <a:buSzPts val="1000"/>
              <a:defRPr/>
            </a:pPr>
            <a:r>
              <a:rPr lang="es-PE" sz="1200" b="1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Fuente: Estadística Institucional de EsSalud/Sub gerencia de estadística – GCPP</a:t>
            </a:r>
            <a:endParaRPr lang="es-PE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rgbClr val="FFFFFF"/>
              </a:buClr>
              <a:buSzPts val="1000"/>
              <a:defRPr/>
            </a:pPr>
            <a:r>
              <a:rPr lang="es-PE" sz="1200" b="1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Establecimientos: Julio 2020 / Producción asistencial: Cierre 2019</a:t>
            </a:r>
            <a:endParaRPr lang="es-PE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D248A3B-053D-4152-85E3-C42B06554AB0}"/>
              </a:ext>
            </a:extLst>
          </p:cNvPr>
          <p:cNvSpPr txBox="1"/>
          <p:nvPr/>
        </p:nvSpPr>
        <p:spPr>
          <a:xfrm>
            <a:off x="1742739" y="1647305"/>
            <a:ext cx="2148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413 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IPRESS:</a:t>
            </a:r>
          </a:p>
          <a:p>
            <a:pPr marL="468313" indent="-285750">
              <a:buFont typeface="Courier New" panose="02070309020205020404" pitchFamily="49" charset="0"/>
              <a:buChar char="o"/>
            </a:pPr>
            <a:r>
              <a:rPr lang="es-PE" sz="1400" dirty="0" smtClean="0">
                <a:solidFill>
                  <a:schemeClr val="bg2">
                    <a:lumMod val="25000"/>
                  </a:schemeClr>
                </a:solidFill>
              </a:rPr>
              <a:t>10 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- III Nivel</a:t>
            </a:r>
          </a:p>
          <a:p>
            <a:pPr marL="468313" indent="-285750">
              <a:buFont typeface="Courier New" panose="02070309020205020404" pitchFamily="49" charset="0"/>
              <a:buChar char="o"/>
            </a:pPr>
            <a:r>
              <a:rPr lang="es-PE" sz="1400" dirty="0" smtClean="0">
                <a:solidFill>
                  <a:schemeClr val="bg2">
                    <a:lumMod val="25000"/>
                  </a:schemeClr>
                </a:solidFill>
              </a:rPr>
              <a:t>84 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- II  Nivel</a:t>
            </a:r>
          </a:p>
          <a:p>
            <a:pPr marL="468313" indent="-285750">
              <a:buFont typeface="Courier New" panose="02070309020205020404" pitchFamily="49" charset="0"/>
              <a:buChar char="o"/>
            </a:pPr>
            <a:r>
              <a:rPr lang="es-PE" sz="1400" dirty="0" smtClean="0">
                <a:solidFill>
                  <a:schemeClr val="bg2">
                    <a:lumMod val="25000"/>
                  </a:schemeClr>
                </a:solidFill>
              </a:rPr>
              <a:t>319- 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I Nivel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5BEFBFD-A77B-429D-86B7-35ECB7281CE7}"/>
              </a:ext>
            </a:extLst>
          </p:cNvPr>
          <p:cNvSpPr txBox="1"/>
          <p:nvPr/>
        </p:nvSpPr>
        <p:spPr>
          <a:xfrm>
            <a:off x="3891579" y="2022297"/>
            <a:ext cx="28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2,836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 Consultorios físicos</a:t>
            </a:r>
          </a:p>
          <a:p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5,010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 Consultorios funcionales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B748E6F-7042-4E8C-A2A6-C4FA7B53B96E}"/>
              </a:ext>
            </a:extLst>
          </p:cNvPr>
          <p:cNvSpPr txBox="1"/>
          <p:nvPr/>
        </p:nvSpPr>
        <p:spPr>
          <a:xfrm>
            <a:off x="7377729" y="2039664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338,937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   Sesiones de hemodiálisis</a:t>
            </a:r>
          </a:p>
          <a:p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566,101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   Sesiones Diálisis Peritoneal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C19205-8540-4581-8575-EE787F83324D}"/>
              </a:ext>
            </a:extLst>
          </p:cNvPr>
          <p:cNvSpPr txBox="1"/>
          <p:nvPr/>
        </p:nvSpPr>
        <p:spPr>
          <a:xfrm>
            <a:off x="3630594" y="4828972"/>
            <a:ext cx="314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11,695      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Camas </a:t>
            </a:r>
          </a:p>
          <a:p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261            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Salas quirúrgicas</a:t>
            </a:r>
            <a:endParaRPr lang="es-P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387,061    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Cirugías</a:t>
            </a:r>
          </a:p>
          <a:p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533,055    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</a:rPr>
              <a:t>Egresos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3B819C1-4BF2-402E-885F-FE20F3E3C51B}"/>
              </a:ext>
            </a:extLst>
          </p:cNvPr>
          <p:cNvSpPr txBox="1"/>
          <p:nvPr/>
        </p:nvSpPr>
        <p:spPr>
          <a:xfrm>
            <a:off x="6987766" y="4418702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6’759,132  </a:t>
            </a:r>
            <a:r>
              <a:rPr lang="es-PE" sz="1400" dirty="0" smtClean="0">
                <a:solidFill>
                  <a:schemeClr val="bg2">
                    <a:lumMod val="25000"/>
                  </a:schemeClr>
                </a:solidFill>
              </a:rPr>
              <a:t>pacientes atendidos</a:t>
            </a:r>
            <a:endParaRPr lang="es-P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B819C1-4BF2-402E-885F-FE20F3E3C51B}"/>
              </a:ext>
            </a:extLst>
          </p:cNvPr>
          <p:cNvSpPr txBox="1"/>
          <p:nvPr/>
        </p:nvSpPr>
        <p:spPr>
          <a:xfrm>
            <a:off x="6893485" y="4692301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22’ 763, 949 </a:t>
            </a:r>
            <a:r>
              <a:rPr lang="es-PE" sz="1400" dirty="0" smtClean="0">
                <a:solidFill>
                  <a:schemeClr val="bg2">
                    <a:lumMod val="25000"/>
                  </a:schemeClr>
                </a:solidFill>
              </a:rPr>
              <a:t>consultas</a:t>
            </a:r>
            <a:endParaRPr lang="es-PE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Imagen 15">
            <a:extLst>
              <a:ext uri="{FF2B5EF4-FFF2-40B4-BE49-F238E27FC236}">
                <a16:creationId xmlns:a16="http://schemas.microsoft.com/office/drawing/2014/main" id="{C551A1EA-6406-4FFC-98C9-00EAC8668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 Rectángulo"/>
          <p:cNvSpPr/>
          <p:nvPr/>
        </p:nvSpPr>
        <p:spPr>
          <a:xfrm>
            <a:off x="314560" y="6429089"/>
            <a:ext cx="9956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Adaptado del documento “Estrategia para el desarrollo del Modelo de Atención Sanitaria Pública de Navarra”. Resumen Ejecutivo, 2012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79272479"/>
              </p:ext>
            </p:extLst>
          </p:nvPr>
        </p:nvGraphicFramePr>
        <p:xfrm>
          <a:off x="304800" y="1379268"/>
          <a:ext cx="5139062" cy="470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7148865" y="2155750"/>
            <a:ext cx="4448049" cy="4104190"/>
            <a:chOff x="2615667" y="705186"/>
            <a:chExt cx="6357512" cy="6072956"/>
          </a:xfrm>
        </p:grpSpPr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160" y="858602"/>
              <a:ext cx="5524686" cy="5515211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2994443" y="705186"/>
              <a:ext cx="4900319" cy="5425856"/>
              <a:chOff x="2994443" y="705186"/>
              <a:chExt cx="4900319" cy="5425856"/>
            </a:xfrm>
          </p:grpSpPr>
          <p:sp>
            <p:nvSpPr>
              <p:cNvPr id="19" name="Rectángulo 5"/>
              <p:cNvSpPr/>
              <p:nvPr/>
            </p:nvSpPr>
            <p:spPr>
              <a:xfrm rot="18721533">
                <a:off x="3197802" y="1595646"/>
                <a:ext cx="2809402" cy="1028481"/>
              </a:xfrm>
              <a:custGeom>
                <a:avLst/>
                <a:gdLst>
                  <a:gd name="connsiteX0" fmla="*/ 0 w 2332345"/>
                  <a:gd name="connsiteY0" fmla="*/ 0 h 671512"/>
                  <a:gd name="connsiteX1" fmla="*/ 2332345 w 2332345"/>
                  <a:gd name="connsiteY1" fmla="*/ 0 h 671512"/>
                  <a:gd name="connsiteX2" fmla="*/ 2332345 w 2332345"/>
                  <a:gd name="connsiteY2" fmla="*/ 671512 h 671512"/>
                  <a:gd name="connsiteX3" fmla="*/ 0 w 2332345"/>
                  <a:gd name="connsiteY3" fmla="*/ 671512 h 671512"/>
                  <a:gd name="connsiteX4" fmla="*/ 0 w 2332345"/>
                  <a:gd name="connsiteY4" fmla="*/ 0 h 671512"/>
                  <a:gd name="connsiteX0" fmla="*/ 0 w 2508708"/>
                  <a:gd name="connsiteY0" fmla="*/ 0 h 671512"/>
                  <a:gd name="connsiteX1" fmla="*/ 2508708 w 2508708"/>
                  <a:gd name="connsiteY1" fmla="*/ 110328 h 671512"/>
                  <a:gd name="connsiteX2" fmla="*/ 2332345 w 2508708"/>
                  <a:gd name="connsiteY2" fmla="*/ 671512 h 671512"/>
                  <a:gd name="connsiteX3" fmla="*/ 0 w 2508708"/>
                  <a:gd name="connsiteY3" fmla="*/ 671512 h 671512"/>
                  <a:gd name="connsiteX4" fmla="*/ 0 w 2508708"/>
                  <a:gd name="connsiteY4" fmla="*/ 0 h 671512"/>
                  <a:gd name="connsiteX0" fmla="*/ 0 w 2873096"/>
                  <a:gd name="connsiteY0" fmla="*/ 0 h 972753"/>
                  <a:gd name="connsiteX1" fmla="*/ 2508708 w 2873096"/>
                  <a:gd name="connsiteY1" fmla="*/ 110328 h 972753"/>
                  <a:gd name="connsiteX2" fmla="*/ 2873096 w 2873096"/>
                  <a:gd name="connsiteY2" fmla="*/ 972753 h 972753"/>
                  <a:gd name="connsiteX3" fmla="*/ 0 w 2873096"/>
                  <a:gd name="connsiteY3" fmla="*/ 671512 h 972753"/>
                  <a:gd name="connsiteX4" fmla="*/ 0 w 2873096"/>
                  <a:gd name="connsiteY4" fmla="*/ 0 h 972753"/>
                  <a:gd name="connsiteX0" fmla="*/ 0 w 2873096"/>
                  <a:gd name="connsiteY0" fmla="*/ 0 h 972753"/>
                  <a:gd name="connsiteX1" fmla="*/ 2508708 w 2873096"/>
                  <a:gd name="connsiteY1" fmla="*/ 110328 h 972753"/>
                  <a:gd name="connsiteX2" fmla="*/ 2873096 w 2873096"/>
                  <a:gd name="connsiteY2" fmla="*/ 972753 h 972753"/>
                  <a:gd name="connsiteX3" fmla="*/ 0 w 2873096"/>
                  <a:gd name="connsiteY3" fmla="*/ 671512 h 972753"/>
                  <a:gd name="connsiteX4" fmla="*/ 0 w 2873096"/>
                  <a:gd name="connsiteY4" fmla="*/ 0 h 972753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0 w 2876357"/>
                  <a:gd name="connsiteY4" fmla="*/ 671512 h 1028347"/>
                  <a:gd name="connsiteX5" fmla="*/ 0 w 2876357"/>
                  <a:gd name="connsiteY5" fmla="*/ 0 h 1028347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1112207 w 2876357"/>
                  <a:gd name="connsiteY4" fmla="*/ 527716 h 1028347"/>
                  <a:gd name="connsiteX5" fmla="*/ 0 w 2876357"/>
                  <a:gd name="connsiteY5" fmla="*/ 671512 h 1028347"/>
                  <a:gd name="connsiteX6" fmla="*/ 0 w 2876357"/>
                  <a:gd name="connsiteY6" fmla="*/ 0 h 1028347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1112207 w 2876357"/>
                  <a:gd name="connsiteY4" fmla="*/ 527716 h 1028347"/>
                  <a:gd name="connsiteX5" fmla="*/ 123167 w 2876357"/>
                  <a:gd name="connsiteY5" fmla="*/ 637446 h 1028347"/>
                  <a:gd name="connsiteX6" fmla="*/ 0 w 2876357"/>
                  <a:gd name="connsiteY6" fmla="*/ 0 h 1028347"/>
                  <a:gd name="connsiteX0" fmla="*/ 0 w 2809402"/>
                  <a:gd name="connsiteY0" fmla="*/ 0 h 954053"/>
                  <a:gd name="connsiteX1" fmla="*/ 2441753 w 2809402"/>
                  <a:gd name="connsiteY1" fmla="*/ 36034 h 954053"/>
                  <a:gd name="connsiteX2" fmla="*/ 2806141 w 2809402"/>
                  <a:gd name="connsiteY2" fmla="*/ 898459 h 954053"/>
                  <a:gd name="connsiteX3" fmla="*/ 2309277 w 2809402"/>
                  <a:gd name="connsiteY3" fmla="*/ 852943 h 954053"/>
                  <a:gd name="connsiteX4" fmla="*/ 1045252 w 2809402"/>
                  <a:gd name="connsiteY4" fmla="*/ 453422 h 954053"/>
                  <a:gd name="connsiteX5" fmla="*/ 56212 w 2809402"/>
                  <a:gd name="connsiteY5" fmla="*/ 563152 h 954053"/>
                  <a:gd name="connsiteX6" fmla="*/ 0 w 2809402"/>
                  <a:gd name="connsiteY6" fmla="*/ 0 h 954053"/>
                  <a:gd name="connsiteX0" fmla="*/ 0 w 2809402"/>
                  <a:gd name="connsiteY0" fmla="*/ 74428 h 1028481"/>
                  <a:gd name="connsiteX1" fmla="*/ 2441753 w 2809402"/>
                  <a:gd name="connsiteY1" fmla="*/ 110462 h 1028481"/>
                  <a:gd name="connsiteX2" fmla="*/ 2806141 w 2809402"/>
                  <a:gd name="connsiteY2" fmla="*/ 972887 h 1028481"/>
                  <a:gd name="connsiteX3" fmla="*/ 2309277 w 2809402"/>
                  <a:gd name="connsiteY3" fmla="*/ 927371 h 1028481"/>
                  <a:gd name="connsiteX4" fmla="*/ 1045252 w 2809402"/>
                  <a:gd name="connsiteY4" fmla="*/ 527850 h 1028481"/>
                  <a:gd name="connsiteX5" fmla="*/ 56212 w 2809402"/>
                  <a:gd name="connsiteY5" fmla="*/ 637580 h 1028481"/>
                  <a:gd name="connsiteX6" fmla="*/ 0 w 2809402"/>
                  <a:gd name="connsiteY6" fmla="*/ 74428 h 102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9402" h="1028481">
                    <a:moveTo>
                      <a:pt x="0" y="74428"/>
                    </a:moveTo>
                    <a:cubicBezTo>
                      <a:pt x="793611" y="-106828"/>
                      <a:pt x="1627835" y="98451"/>
                      <a:pt x="2441753" y="110462"/>
                    </a:cubicBezTo>
                    <a:lnTo>
                      <a:pt x="2806141" y="972887"/>
                    </a:lnTo>
                    <a:cubicBezTo>
                      <a:pt x="2823348" y="1099277"/>
                      <a:pt x="2788126" y="977578"/>
                      <a:pt x="2309277" y="927371"/>
                    </a:cubicBezTo>
                    <a:cubicBezTo>
                      <a:pt x="2008042" y="905063"/>
                      <a:pt x="1441291" y="570471"/>
                      <a:pt x="1045252" y="527850"/>
                    </a:cubicBezTo>
                    <a:cubicBezTo>
                      <a:pt x="649213" y="485229"/>
                      <a:pt x="233827" y="777398"/>
                      <a:pt x="56212" y="637580"/>
                    </a:cubicBezTo>
                    <a:lnTo>
                      <a:pt x="0" y="74428"/>
                    </a:lnTo>
                    <a:close/>
                  </a:path>
                </a:pathLst>
              </a:custGeom>
              <a:solidFill>
                <a:srgbClr val="006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200"/>
              </a:p>
            </p:txBody>
          </p:sp>
          <p:sp>
            <p:nvSpPr>
              <p:cNvPr id="20" name="Rectángulo 5"/>
              <p:cNvSpPr/>
              <p:nvPr/>
            </p:nvSpPr>
            <p:spPr>
              <a:xfrm rot="7728150">
                <a:off x="5950004" y="4582273"/>
                <a:ext cx="2069056" cy="1028481"/>
              </a:xfrm>
              <a:custGeom>
                <a:avLst/>
                <a:gdLst>
                  <a:gd name="connsiteX0" fmla="*/ 0 w 2332345"/>
                  <a:gd name="connsiteY0" fmla="*/ 0 h 671512"/>
                  <a:gd name="connsiteX1" fmla="*/ 2332345 w 2332345"/>
                  <a:gd name="connsiteY1" fmla="*/ 0 h 671512"/>
                  <a:gd name="connsiteX2" fmla="*/ 2332345 w 2332345"/>
                  <a:gd name="connsiteY2" fmla="*/ 671512 h 671512"/>
                  <a:gd name="connsiteX3" fmla="*/ 0 w 2332345"/>
                  <a:gd name="connsiteY3" fmla="*/ 671512 h 671512"/>
                  <a:gd name="connsiteX4" fmla="*/ 0 w 2332345"/>
                  <a:gd name="connsiteY4" fmla="*/ 0 h 671512"/>
                  <a:gd name="connsiteX0" fmla="*/ 0 w 2508708"/>
                  <a:gd name="connsiteY0" fmla="*/ 0 h 671512"/>
                  <a:gd name="connsiteX1" fmla="*/ 2508708 w 2508708"/>
                  <a:gd name="connsiteY1" fmla="*/ 110328 h 671512"/>
                  <a:gd name="connsiteX2" fmla="*/ 2332345 w 2508708"/>
                  <a:gd name="connsiteY2" fmla="*/ 671512 h 671512"/>
                  <a:gd name="connsiteX3" fmla="*/ 0 w 2508708"/>
                  <a:gd name="connsiteY3" fmla="*/ 671512 h 671512"/>
                  <a:gd name="connsiteX4" fmla="*/ 0 w 2508708"/>
                  <a:gd name="connsiteY4" fmla="*/ 0 h 671512"/>
                  <a:gd name="connsiteX0" fmla="*/ 0 w 2873096"/>
                  <a:gd name="connsiteY0" fmla="*/ 0 h 972753"/>
                  <a:gd name="connsiteX1" fmla="*/ 2508708 w 2873096"/>
                  <a:gd name="connsiteY1" fmla="*/ 110328 h 972753"/>
                  <a:gd name="connsiteX2" fmla="*/ 2873096 w 2873096"/>
                  <a:gd name="connsiteY2" fmla="*/ 972753 h 972753"/>
                  <a:gd name="connsiteX3" fmla="*/ 0 w 2873096"/>
                  <a:gd name="connsiteY3" fmla="*/ 671512 h 972753"/>
                  <a:gd name="connsiteX4" fmla="*/ 0 w 2873096"/>
                  <a:gd name="connsiteY4" fmla="*/ 0 h 972753"/>
                  <a:gd name="connsiteX0" fmla="*/ 0 w 2873096"/>
                  <a:gd name="connsiteY0" fmla="*/ 0 h 972753"/>
                  <a:gd name="connsiteX1" fmla="*/ 2508708 w 2873096"/>
                  <a:gd name="connsiteY1" fmla="*/ 110328 h 972753"/>
                  <a:gd name="connsiteX2" fmla="*/ 2873096 w 2873096"/>
                  <a:gd name="connsiteY2" fmla="*/ 972753 h 972753"/>
                  <a:gd name="connsiteX3" fmla="*/ 0 w 2873096"/>
                  <a:gd name="connsiteY3" fmla="*/ 671512 h 972753"/>
                  <a:gd name="connsiteX4" fmla="*/ 0 w 2873096"/>
                  <a:gd name="connsiteY4" fmla="*/ 0 h 972753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0 w 2876357"/>
                  <a:gd name="connsiteY4" fmla="*/ 671512 h 1028347"/>
                  <a:gd name="connsiteX5" fmla="*/ 0 w 2876357"/>
                  <a:gd name="connsiteY5" fmla="*/ 0 h 1028347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1112207 w 2876357"/>
                  <a:gd name="connsiteY4" fmla="*/ 527716 h 1028347"/>
                  <a:gd name="connsiteX5" fmla="*/ 0 w 2876357"/>
                  <a:gd name="connsiteY5" fmla="*/ 671512 h 1028347"/>
                  <a:gd name="connsiteX6" fmla="*/ 0 w 2876357"/>
                  <a:gd name="connsiteY6" fmla="*/ 0 h 1028347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1112207 w 2876357"/>
                  <a:gd name="connsiteY4" fmla="*/ 527716 h 1028347"/>
                  <a:gd name="connsiteX5" fmla="*/ 123167 w 2876357"/>
                  <a:gd name="connsiteY5" fmla="*/ 637446 h 1028347"/>
                  <a:gd name="connsiteX6" fmla="*/ 0 w 2876357"/>
                  <a:gd name="connsiteY6" fmla="*/ 0 h 1028347"/>
                  <a:gd name="connsiteX0" fmla="*/ 0 w 2809402"/>
                  <a:gd name="connsiteY0" fmla="*/ 0 h 954053"/>
                  <a:gd name="connsiteX1" fmla="*/ 2441753 w 2809402"/>
                  <a:gd name="connsiteY1" fmla="*/ 36034 h 954053"/>
                  <a:gd name="connsiteX2" fmla="*/ 2806141 w 2809402"/>
                  <a:gd name="connsiteY2" fmla="*/ 898459 h 954053"/>
                  <a:gd name="connsiteX3" fmla="*/ 2309277 w 2809402"/>
                  <a:gd name="connsiteY3" fmla="*/ 852943 h 954053"/>
                  <a:gd name="connsiteX4" fmla="*/ 1045252 w 2809402"/>
                  <a:gd name="connsiteY4" fmla="*/ 453422 h 954053"/>
                  <a:gd name="connsiteX5" fmla="*/ 56212 w 2809402"/>
                  <a:gd name="connsiteY5" fmla="*/ 563152 h 954053"/>
                  <a:gd name="connsiteX6" fmla="*/ 0 w 2809402"/>
                  <a:gd name="connsiteY6" fmla="*/ 0 h 954053"/>
                  <a:gd name="connsiteX0" fmla="*/ 0 w 2809402"/>
                  <a:gd name="connsiteY0" fmla="*/ 74428 h 1028481"/>
                  <a:gd name="connsiteX1" fmla="*/ 2441753 w 2809402"/>
                  <a:gd name="connsiteY1" fmla="*/ 110462 h 1028481"/>
                  <a:gd name="connsiteX2" fmla="*/ 2806141 w 2809402"/>
                  <a:gd name="connsiteY2" fmla="*/ 972887 h 1028481"/>
                  <a:gd name="connsiteX3" fmla="*/ 2309277 w 2809402"/>
                  <a:gd name="connsiteY3" fmla="*/ 927371 h 1028481"/>
                  <a:gd name="connsiteX4" fmla="*/ 1045252 w 2809402"/>
                  <a:gd name="connsiteY4" fmla="*/ 527850 h 1028481"/>
                  <a:gd name="connsiteX5" fmla="*/ 56212 w 2809402"/>
                  <a:gd name="connsiteY5" fmla="*/ 637580 h 1028481"/>
                  <a:gd name="connsiteX6" fmla="*/ 0 w 2809402"/>
                  <a:gd name="connsiteY6" fmla="*/ 74428 h 102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9402" h="1028481">
                    <a:moveTo>
                      <a:pt x="0" y="74428"/>
                    </a:moveTo>
                    <a:cubicBezTo>
                      <a:pt x="793611" y="-106828"/>
                      <a:pt x="1627835" y="98451"/>
                      <a:pt x="2441753" y="110462"/>
                    </a:cubicBezTo>
                    <a:lnTo>
                      <a:pt x="2806141" y="972887"/>
                    </a:lnTo>
                    <a:cubicBezTo>
                      <a:pt x="2823348" y="1099277"/>
                      <a:pt x="2788126" y="977578"/>
                      <a:pt x="2309277" y="927371"/>
                    </a:cubicBezTo>
                    <a:cubicBezTo>
                      <a:pt x="2008042" y="905063"/>
                      <a:pt x="1441291" y="570471"/>
                      <a:pt x="1045252" y="527850"/>
                    </a:cubicBezTo>
                    <a:cubicBezTo>
                      <a:pt x="649213" y="485229"/>
                      <a:pt x="233827" y="777398"/>
                      <a:pt x="56212" y="637580"/>
                    </a:cubicBezTo>
                    <a:lnTo>
                      <a:pt x="0" y="74428"/>
                    </a:lnTo>
                    <a:close/>
                  </a:path>
                </a:pathLst>
              </a:custGeom>
              <a:solidFill>
                <a:srgbClr val="2634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200"/>
              </a:p>
            </p:txBody>
          </p:sp>
          <p:sp>
            <p:nvSpPr>
              <p:cNvPr id="21" name="Rectángulo 5"/>
              <p:cNvSpPr/>
              <p:nvPr/>
            </p:nvSpPr>
            <p:spPr>
              <a:xfrm rot="2844513">
                <a:off x="6345994" y="1825968"/>
                <a:ext cx="2069056" cy="1028481"/>
              </a:xfrm>
              <a:custGeom>
                <a:avLst/>
                <a:gdLst>
                  <a:gd name="connsiteX0" fmla="*/ 0 w 2332345"/>
                  <a:gd name="connsiteY0" fmla="*/ 0 h 671512"/>
                  <a:gd name="connsiteX1" fmla="*/ 2332345 w 2332345"/>
                  <a:gd name="connsiteY1" fmla="*/ 0 h 671512"/>
                  <a:gd name="connsiteX2" fmla="*/ 2332345 w 2332345"/>
                  <a:gd name="connsiteY2" fmla="*/ 671512 h 671512"/>
                  <a:gd name="connsiteX3" fmla="*/ 0 w 2332345"/>
                  <a:gd name="connsiteY3" fmla="*/ 671512 h 671512"/>
                  <a:gd name="connsiteX4" fmla="*/ 0 w 2332345"/>
                  <a:gd name="connsiteY4" fmla="*/ 0 h 671512"/>
                  <a:gd name="connsiteX0" fmla="*/ 0 w 2508708"/>
                  <a:gd name="connsiteY0" fmla="*/ 0 h 671512"/>
                  <a:gd name="connsiteX1" fmla="*/ 2508708 w 2508708"/>
                  <a:gd name="connsiteY1" fmla="*/ 110328 h 671512"/>
                  <a:gd name="connsiteX2" fmla="*/ 2332345 w 2508708"/>
                  <a:gd name="connsiteY2" fmla="*/ 671512 h 671512"/>
                  <a:gd name="connsiteX3" fmla="*/ 0 w 2508708"/>
                  <a:gd name="connsiteY3" fmla="*/ 671512 h 671512"/>
                  <a:gd name="connsiteX4" fmla="*/ 0 w 2508708"/>
                  <a:gd name="connsiteY4" fmla="*/ 0 h 671512"/>
                  <a:gd name="connsiteX0" fmla="*/ 0 w 2873096"/>
                  <a:gd name="connsiteY0" fmla="*/ 0 h 972753"/>
                  <a:gd name="connsiteX1" fmla="*/ 2508708 w 2873096"/>
                  <a:gd name="connsiteY1" fmla="*/ 110328 h 972753"/>
                  <a:gd name="connsiteX2" fmla="*/ 2873096 w 2873096"/>
                  <a:gd name="connsiteY2" fmla="*/ 972753 h 972753"/>
                  <a:gd name="connsiteX3" fmla="*/ 0 w 2873096"/>
                  <a:gd name="connsiteY3" fmla="*/ 671512 h 972753"/>
                  <a:gd name="connsiteX4" fmla="*/ 0 w 2873096"/>
                  <a:gd name="connsiteY4" fmla="*/ 0 h 972753"/>
                  <a:gd name="connsiteX0" fmla="*/ 0 w 2873096"/>
                  <a:gd name="connsiteY0" fmla="*/ 0 h 972753"/>
                  <a:gd name="connsiteX1" fmla="*/ 2508708 w 2873096"/>
                  <a:gd name="connsiteY1" fmla="*/ 110328 h 972753"/>
                  <a:gd name="connsiteX2" fmla="*/ 2873096 w 2873096"/>
                  <a:gd name="connsiteY2" fmla="*/ 972753 h 972753"/>
                  <a:gd name="connsiteX3" fmla="*/ 0 w 2873096"/>
                  <a:gd name="connsiteY3" fmla="*/ 671512 h 972753"/>
                  <a:gd name="connsiteX4" fmla="*/ 0 w 2873096"/>
                  <a:gd name="connsiteY4" fmla="*/ 0 h 972753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0 w 2876357"/>
                  <a:gd name="connsiteY4" fmla="*/ 671512 h 1028347"/>
                  <a:gd name="connsiteX5" fmla="*/ 0 w 2876357"/>
                  <a:gd name="connsiteY5" fmla="*/ 0 h 1028347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1112207 w 2876357"/>
                  <a:gd name="connsiteY4" fmla="*/ 527716 h 1028347"/>
                  <a:gd name="connsiteX5" fmla="*/ 0 w 2876357"/>
                  <a:gd name="connsiteY5" fmla="*/ 671512 h 1028347"/>
                  <a:gd name="connsiteX6" fmla="*/ 0 w 2876357"/>
                  <a:gd name="connsiteY6" fmla="*/ 0 h 1028347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1112207 w 2876357"/>
                  <a:gd name="connsiteY4" fmla="*/ 527716 h 1028347"/>
                  <a:gd name="connsiteX5" fmla="*/ 123167 w 2876357"/>
                  <a:gd name="connsiteY5" fmla="*/ 637446 h 1028347"/>
                  <a:gd name="connsiteX6" fmla="*/ 0 w 2876357"/>
                  <a:gd name="connsiteY6" fmla="*/ 0 h 1028347"/>
                  <a:gd name="connsiteX0" fmla="*/ 0 w 2809402"/>
                  <a:gd name="connsiteY0" fmla="*/ 0 h 954053"/>
                  <a:gd name="connsiteX1" fmla="*/ 2441753 w 2809402"/>
                  <a:gd name="connsiteY1" fmla="*/ 36034 h 954053"/>
                  <a:gd name="connsiteX2" fmla="*/ 2806141 w 2809402"/>
                  <a:gd name="connsiteY2" fmla="*/ 898459 h 954053"/>
                  <a:gd name="connsiteX3" fmla="*/ 2309277 w 2809402"/>
                  <a:gd name="connsiteY3" fmla="*/ 852943 h 954053"/>
                  <a:gd name="connsiteX4" fmla="*/ 1045252 w 2809402"/>
                  <a:gd name="connsiteY4" fmla="*/ 453422 h 954053"/>
                  <a:gd name="connsiteX5" fmla="*/ 56212 w 2809402"/>
                  <a:gd name="connsiteY5" fmla="*/ 563152 h 954053"/>
                  <a:gd name="connsiteX6" fmla="*/ 0 w 2809402"/>
                  <a:gd name="connsiteY6" fmla="*/ 0 h 954053"/>
                  <a:gd name="connsiteX0" fmla="*/ 0 w 2809402"/>
                  <a:gd name="connsiteY0" fmla="*/ 74428 h 1028481"/>
                  <a:gd name="connsiteX1" fmla="*/ 2441753 w 2809402"/>
                  <a:gd name="connsiteY1" fmla="*/ 110462 h 1028481"/>
                  <a:gd name="connsiteX2" fmla="*/ 2806141 w 2809402"/>
                  <a:gd name="connsiteY2" fmla="*/ 972887 h 1028481"/>
                  <a:gd name="connsiteX3" fmla="*/ 2309277 w 2809402"/>
                  <a:gd name="connsiteY3" fmla="*/ 927371 h 1028481"/>
                  <a:gd name="connsiteX4" fmla="*/ 1045252 w 2809402"/>
                  <a:gd name="connsiteY4" fmla="*/ 527850 h 1028481"/>
                  <a:gd name="connsiteX5" fmla="*/ 56212 w 2809402"/>
                  <a:gd name="connsiteY5" fmla="*/ 637580 h 1028481"/>
                  <a:gd name="connsiteX6" fmla="*/ 0 w 2809402"/>
                  <a:gd name="connsiteY6" fmla="*/ 74428 h 102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9402" h="1028481">
                    <a:moveTo>
                      <a:pt x="0" y="74428"/>
                    </a:moveTo>
                    <a:cubicBezTo>
                      <a:pt x="793611" y="-106828"/>
                      <a:pt x="1627835" y="98451"/>
                      <a:pt x="2441753" y="110462"/>
                    </a:cubicBezTo>
                    <a:lnTo>
                      <a:pt x="2806141" y="972887"/>
                    </a:lnTo>
                    <a:cubicBezTo>
                      <a:pt x="2823348" y="1099277"/>
                      <a:pt x="2788126" y="977578"/>
                      <a:pt x="2309277" y="927371"/>
                    </a:cubicBezTo>
                    <a:cubicBezTo>
                      <a:pt x="2008042" y="905063"/>
                      <a:pt x="1441291" y="570471"/>
                      <a:pt x="1045252" y="527850"/>
                    </a:cubicBezTo>
                    <a:cubicBezTo>
                      <a:pt x="649213" y="485229"/>
                      <a:pt x="233827" y="777398"/>
                      <a:pt x="56212" y="637580"/>
                    </a:cubicBezTo>
                    <a:lnTo>
                      <a:pt x="0" y="74428"/>
                    </a:lnTo>
                    <a:close/>
                  </a:path>
                </a:pathLst>
              </a:custGeom>
              <a:solidFill>
                <a:srgbClr val="0228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200"/>
              </a:p>
            </p:txBody>
          </p:sp>
          <p:sp>
            <p:nvSpPr>
              <p:cNvPr id="22" name="Rectángulo 5"/>
              <p:cNvSpPr/>
              <p:nvPr/>
            </p:nvSpPr>
            <p:spPr>
              <a:xfrm rot="13426372">
                <a:off x="2994443" y="4440432"/>
                <a:ext cx="2613641" cy="973983"/>
              </a:xfrm>
              <a:custGeom>
                <a:avLst/>
                <a:gdLst>
                  <a:gd name="connsiteX0" fmla="*/ 0 w 2332345"/>
                  <a:gd name="connsiteY0" fmla="*/ 0 h 671512"/>
                  <a:gd name="connsiteX1" fmla="*/ 2332345 w 2332345"/>
                  <a:gd name="connsiteY1" fmla="*/ 0 h 671512"/>
                  <a:gd name="connsiteX2" fmla="*/ 2332345 w 2332345"/>
                  <a:gd name="connsiteY2" fmla="*/ 671512 h 671512"/>
                  <a:gd name="connsiteX3" fmla="*/ 0 w 2332345"/>
                  <a:gd name="connsiteY3" fmla="*/ 671512 h 671512"/>
                  <a:gd name="connsiteX4" fmla="*/ 0 w 2332345"/>
                  <a:gd name="connsiteY4" fmla="*/ 0 h 671512"/>
                  <a:gd name="connsiteX0" fmla="*/ 0 w 2508708"/>
                  <a:gd name="connsiteY0" fmla="*/ 0 h 671512"/>
                  <a:gd name="connsiteX1" fmla="*/ 2508708 w 2508708"/>
                  <a:gd name="connsiteY1" fmla="*/ 110328 h 671512"/>
                  <a:gd name="connsiteX2" fmla="*/ 2332345 w 2508708"/>
                  <a:gd name="connsiteY2" fmla="*/ 671512 h 671512"/>
                  <a:gd name="connsiteX3" fmla="*/ 0 w 2508708"/>
                  <a:gd name="connsiteY3" fmla="*/ 671512 h 671512"/>
                  <a:gd name="connsiteX4" fmla="*/ 0 w 2508708"/>
                  <a:gd name="connsiteY4" fmla="*/ 0 h 671512"/>
                  <a:gd name="connsiteX0" fmla="*/ 0 w 2873096"/>
                  <a:gd name="connsiteY0" fmla="*/ 0 h 972753"/>
                  <a:gd name="connsiteX1" fmla="*/ 2508708 w 2873096"/>
                  <a:gd name="connsiteY1" fmla="*/ 110328 h 972753"/>
                  <a:gd name="connsiteX2" fmla="*/ 2873096 w 2873096"/>
                  <a:gd name="connsiteY2" fmla="*/ 972753 h 972753"/>
                  <a:gd name="connsiteX3" fmla="*/ 0 w 2873096"/>
                  <a:gd name="connsiteY3" fmla="*/ 671512 h 972753"/>
                  <a:gd name="connsiteX4" fmla="*/ 0 w 2873096"/>
                  <a:gd name="connsiteY4" fmla="*/ 0 h 972753"/>
                  <a:gd name="connsiteX0" fmla="*/ 0 w 2873096"/>
                  <a:gd name="connsiteY0" fmla="*/ 0 h 972753"/>
                  <a:gd name="connsiteX1" fmla="*/ 2508708 w 2873096"/>
                  <a:gd name="connsiteY1" fmla="*/ 110328 h 972753"/>
                  <a:gd name="connsiteX2" fmla="*/ 2873096 w 2873096"/>
                  <a:gd name="connsiteY2" fmla="*/ 972753 h 972753"/>
                  <a:gd name="connsiteX3" fmla="*/ 0 w 2873096"/>
                  <a:gd name="connsiteY3" fmla="*/ 671512 h 972753"/>
                  <a:gd name="connsiteX4" fmla="*/ 0 w 2873096"/>
                  <a:gd name="connsiteY4" fmla="*/ 0 h 972753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0 w 2876357"/>
                  <a:gd name="connsiteY4" fmla="*/ 671512 h 1028347"/>
                  <a:gd name="connsiteX5" fmla="*/ 0 w 2876357"/>
                  <a:gd name="connsiteY5" fmla="*/ 0 h 1028347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1112207 w 2876357"/>
                  <a:gd name="connsiteY4" fmla="*/ 527716 h 1028347"/>
                  <a:gd name="connsiteX5" fmla="*/ 0 w 2876357"/>
                  <a:gd name="connsiteY5" fmla="*/ 671512 h 1028347"/>
                  <a:gd name="connsiteX6" fmla="*/ 0 w 2876357"/>
                  <a:gd name="connsiteY6" fmla="*/ 0 h 1028347"/>
                  <a:gd name="connsiteX0" fmla="*/ 0 w 2876357"/>
                  <a:gd name="connsiteY0" fmla="*/ 0 h 1028347"/>
                  <a:gd name="connsiteX1" fmla="*/ 2508708 w 2876357"/>
                  <a:gd name="connsiteY1" fmla="*/ 110328 h 1028347"/>
                  <a:gd name="connsiteX2" fmla="*/ 2873096 w 2876357"/>
                  <a:gd name="connsiteY2" fmla="*/ 972753 h 1028347"/>
                  <a:gd name="connsiteX3" fmla="*/ 2376232 w 2876357"/>
                  <a:gd name="connsiteY3" fmla="*/ 927237 h 1028347"/>
                  <a:gd name="connsiteX4" fmla="*/ 1112207 w 2876357"/>
                  <a:gd name="connsiteY4" fmla="*/ 527716 h 1028347"/>
                  <a:gd name="connsiteX5" fmla="*/ 123167 w 2876357"/>
                  <a:gd name="connsiteY5" fmla="*/ 637446 h 1028347"/>
                  <a:gd name="connsiteX6" fmla="*/ 0 w 2876357"/>
                  <a:gd name="connsiteY6" fmla="*/ 0 h 1028347"/>
                  <a:gd name="connsiteX0" fmla="*/ 0 w 2809402"/>
                  <a:gd name="connsiteY0" fmla="*/ 0 h 954053"/>
                  <a:gd name="connsiteX1" fmla="*/ 2441753 w 2809402"/>
                  <a:gd name="connsiteY1" fmla="*/ 36034 h 954053"/>
                  <a:gd name="connsiteX2" fmla="*/ 2806141 w 2809402"/>
                  <a:gd name="connsiteY2" fmla="*/ 898459 h 954053"/>
                  <a:gd name="connsiteX3" fmla="*/ 2309277 w 2809402"/>
                  <a:gd name="connsiteY3" fmla="*/ 852943 h 954053"/>
                  <a:gd name="connsiteX4" fmla="*/ 1045252 w 2809402"/>
                  <a:gd name="connsiteY4" fmla="*/ 453422 h 954053"/>
                  <a:gd name="connsiteX5" fmla="*/ 56212 w 2809402"/>
                  <a:gd name="connsiteY5" fmla="*/ 563152 h 954053"/>
                  <a:gd name="connsiteX6" fmla="*/ 0 w 2809402"/>
                  <a:gd name="connsiteY6" fmla="*/ 0 h 954053"/>
                  <a:gd name="connsiteX0" fmla="*/ 0 w 2809402"/>
                  <a:gd name="connsiteY0" fmla="*/ 74428 h 1028481"/>
                  <a:gd name="connsiteX1" fmla="*/ 2441753 w 2809402"/>
                  <a:gd name="connsiteY1" fmla="*/ 110462 h 1028481"/>
                  <a:gd name="connsiteX2" fmla="*/ 2806141 w 2809402"/>
                  <a:gd name="connsiteY2" fmla="*/ 972887 h 1028481"/>
                  <a:gd name="connsiteX3" fmla="*/ 2309277 w 2809402"/>
                  <a:gd name="connsiteY3" fmla="*/ 927371 h 1028481"/>
                  <a:gd name="connsiteX4" fmla="*/ 1045252 w 2809402"/>
                  <a:gd name="connsiteY4" fmla="*/ 527850 h 1028481"/>
                  <a:gd name="connsiteX5" fmla="*/ 56212 w 2809402"/>
                  <a:gd name="connsiteY5" fmla="*/ 637580 h 1028481"/>
                  <a:gd name="connsiteX6" fmla="*/ 0 w 2809402"/>
                  <a:gd name="connsiteY6" fmla="*/ 74428 h 1028481"/>
                  <a:gd name="connsiteX0" fmla="*/ 0 w 2901679"/>
                  <a:gd name="connsiteY0" fmla="*/ 211295 h 1165348"/>
                  <a:gd name="connsiteX1" fmla="*/ 2901680 w 2901679"/>
                  <a:gd name="connsiteY1" fmla="*/ 1957 h 1165348"/>
                  <a:gd name="connsiteX2" fmla="*/ 2806141 w 2901679"/>
                  <a:gd name="connsiteY2" fmla="*/ 1109754 h 1165348"/>
                  <a:gd name="connsiteX3" fmla="*/ 2309277 w 2901679"/>
                  <a:gd name="connsiteY3" fmla="*/ 1064238 h 1165348"/>
                  <a:gd name="connsiteX4" fmla="*/ 1045252 w 2901679"/>
                  <a:gd name="connsiteY4" fmla="*/ 664717 h 1165348"/>
                  <a:gd name="connsiteX5" fmla="*/ 56212 w 2901679"/>
                  <a:gd name="connsiteY5" fmla="*/ 774447 h 1165348"/>
                  <a:gd name="connsiteX6" fmla="*/ 0 w 2901679"/>
                  <a:gd name="connsiteY6" fmla="*/ 211295 h 1165348"/>
                  <a:gd name="connsiteX0" fmla="*/ 0 w 3231513"/>
                  <a:gd name="connsiteY0" fmla="*/ 211295 h 1165348"/>
                  <a:gd name="connsiteX1" fmla="*/ 2901680 w 3231513"/>
                  <a:gd name="connsiteY1" fmla="*/ 1957 h 1165348"/>
                  <a:gd name="connsiteX2" fmla="*/ 2806141 w 3231513"/>
                  <a:gd name="connsiteY2" fmla="*/ 1109754 h 1165348"/>
                  <a:gd name="connsiteX3" fmla="*/ 2309277 w 3231513"/>
                  <a:gd name="connsiteY3" fmla="*/ 1064238 h 1165348"/>
                  <a:gd name="connsiteX4" fmla="*/ 1045252 w 3231513"/>
                  <a:gd name="connsiteY4" fmla="*/ 664717 h 1165348"/>
                  <a:gd name="connsiteX5" fmla="*/ 56212 w 3231513"/>
                  <a:gd name="connsiteY5" fmla="*/ 774447 h 1165348"/>
                  <a:gd name="connsiteX6" fmla="*/ 0 w 3231513"/>
                  <a:gd name="connsiteY6" fmla="*/ 211295 h 1165348"/>
                  <a:gd name="connsiteX0" fmla="*/ 0 w 3532082"/>
                  <a:gd name="connsiteY0" fmla="*/ 211295 h 1075282"/>
                  <a:gd name="connsiteX1" fmla="*/ 2901680 w 3532082"/>
                  <a:gd name="connsiteY1" fmla="*/ 1957 h 1075282"/>
                  <a:gd name="connsiteX2" fmla="*/ 3499509 w 3532082"/>
                  <a:gd name="connsiteY2" fmla="*/ 857959 h 1075282"/>
                  <a:gd name="connsiteX3" fmla="*/ 2309277 w 3532082"/>
                  <a:gd name="connsiteY3" fmla="*/ 1064238 h 1075282"/>
                  <a:gd name="connsiteX4" fmla="*/ 1045252 w 3532082"/>
                  <a:gd name="connsiteY4" fmla="*/ 664717 h 1075282"/>
                  <a:gd name="connsiteX5" fmla="*/ 56212 w 3532082"/>
                  <a:gd name="connsiteY5" fmla="*/ 774447 h 1075282"/>
                  <a:gd name="connsiteX6" fmla="*/ 0 w 3532082"/>
                  <a:gd name="connsiteY6" fmla="*/ 211295 h 1075282"/>
                  <a:gd name="connsiteX0" fmla="*/ 0 w 3532082"/>
                  <a:gd name="connsiteY0" fmla="*/ 211295 h 897741"/>
                  <a:gd name="connsiteX1" fmla="*/ 2901680 w 3532082"/>
                  <a:gd name="connsiteY1" fmla="*/ 1957 h 897741"/>
                  <a:gd name="connsiteX2" fmla="*/ 3499509 w 3532082"/>
                  <a:gd name="connsiteY2" fmla="*/ 857959 h 897741"/>
                  <a:gd name="connsiteX3" fmla="*/ 2483842 w 3532082"/>
                  <a:gd name="connsiteY3" fmla="*/ 723419 h 897741"/>
                  <a:gd name="connsiteX4" fmla="*/ 1045252 w 3532082"/>
                  <a:gd name="connsiteY4" fmla="*/ 664717 h 897741"/>
                  <a:gd name="connsiteX5" fmla="*/ 56212 w 3532082"/>
                  <a:gd name="connsiteY5" fmla="*/ 774447 h 897741"/>
                  <a:gd name="connsiteX6" fmla="*/ 0 w 3532082"/>
                  <a:gd name="connsiteY6" fmla="*/ 211295 h 897741"/>
                  <a:gd name="connsiteX0" fmla="*/ 0 w 3532082"/>
                  <a:gd name="connsiteY0" fmla="*/ 211295 h 973983"/>
                  <a:gd name="connsiteX1" fmla="*/ 2901680 w 3532082"/>
                  <a:gd name="connsiteY1" fmla="*/ 1957 h 973983"/>
                  <a:gd name="connsiteX2" fmla="*/ 3499509 w 3532082"/>
                  <a:gd name="connsiteY2" fmla="*/ 857959 h 973983"/>
                  <a:gd name="connsiteX3" fmla="*/ 2483842 w 3532082"/>
                  <a:gd name="connsiteY3" fmla="*/ 723419 h 973983"/>
                  <a:gd name="connsiteX4" fmla="*/ 1045252 w 3532082"/>
                  <a:gd name="connsiteY4" fmla="*/ 664717 h 973983"/>
                  <a:gd name="connsiteX5" fmla="*/ 56212 w 3532082"/>
                  <a:gd name="connsiteY5" fmla="*/ 774447 h 973983"/>
                  <a:gd name="connsiteX6" fmla="*/ 0 w 3532082"/>
                  <a:gd name="connsiteY6" fmla="*/ 211295 h 973983"/>
                  <a:gd name="connsiteX0" fmla="*/ 16766 w 3548848"/>
                  <a:gd name="connsiteY0" fmla="*/ 211295 h 973983"/>
                  <a:gd name="connsiteX1" fmla="*/ 2918446 w 3548848"/>
                  <a:gd name="connsiteY1" fmla="*/ 1957 h 973983"/>
                  <a:gd name="connsiteX2" fmla="*/ 3516275 w 3548848"/>
                  <a:gd name="connsiteY2" fmla="*/ 857959 h 973983"/>
                  <a:gd name="connsiteX3" fmla="*/ 2500608 w 3548848"/>
                  <a:gd name="connsiteY3" fmla="*/ 723419 h 973983"/>
                  <a:gd name="connsiteX4" fmla="*/ 1062018 w 3548848"/>
                  <a:gd name="connsiteY4" fmla="*/ 664717 h 973983"/>
                  <a:gd name="connsiteX5" fmla="*/ -1 w 3548848"/>
                  <a:gd name="connsiteY5" fmla="*/ 924873 h 973983"/>
                  <a:gd name="connsiteX6" fmla="*/ 16766 w 3548848"/>
                  <a:gd name="connsiteY6" fmla="*/ 211295 h 97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48848" h="973983">
                    <a:moveTo>
                      <a:pt x="16766" y="211295"/>
                    </a:moveTo>
                    <a:cubicBezTo>
                      <a:pt x="810377" y="30039"/>
                      <a:pt x="2104528" y="-10054"/>
                      <a:pt x="2918446" y="1957"/>
                    </a:cubicBezTo>
                    <a:cubicBezTo>
                      <a:pt x="3698312" y="768022"/>
                      <a:pt x="3548121" y="488693"/>
                      <a:pt x="3516275" y="857959"/>
                    </a:cubicBezTo>
                    <a:cubicBezTo>
                      <a:pt x="3533482" y="984349"/>
                      <a:pt x="2874347" y="1085227"/>
                      <a:pt x="2500608" y="723419"/>
                    </a:cubicBezTo>
                    <a:cubicBezTo>
                      <a:pt x="2199373" y="701111"/>
                      <a:pt x="1458057" y="707338"/>
                      <a:pt x="1062018" y="664717"/>
                    </a:cubicBezTo>
                    <a:cubicBezTo>
                      <a:pt x="665979" y="622096"/>
                      <a:pt x="177614" y="1064691"/>
                      <a:pt x="-1" y="924873"/>
                    </a:cubicBezTo>
                    <a:lnTo>
                      <a:pt x="16766" y="211295"/>
                    </a:lnTo>
                    <a:close/>
                  </a:path>
                </a:pathLst>
              </a:custGeom>
              <a:solidFill>
                <a:srgbClr val="00B1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200"/>
              </a:p>
            </p:txBody>
          </p:sp>
        </p:grpSp>
        <p:sp>
          <p:nvSpPr>
            <p:cNvPr id="15" name="Rectángulo 14"/>
            <p:cNvSpPr/>
            <p:nvPr/>
          </p:nvSpPr>
          <p:spPr>
            <a:xfrm rot="19283364">
              <a:off x="2750967" y="2032159"/>
              <a:ext cx="3790950" cy="7363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s-ES" sz="2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</a:rPr>
                <a:t>GESTIÓN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 rot="2639942">
              <a:off x="5182229" y="2174262"/>
              <a:ext cx="3790950" cy="736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s-ES" sz="2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</a:rPr>
                <a:t>INNOVACIÓN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 rot="8045058">
              <a:off x="4980363" y="4514480"/>
              <a:ext cx="3790950" cy="736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s-ES" sz="20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</a:rPr>
                <a:t>ACCESO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 rot="13348982">
              <a:off x="2615667" y="4368888"/>
              <a:ext cx="3790950" cy="7363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s-ES" sz="24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</a:rPr>
                <a:t>INFORMACIÓN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6986750" y="1471560"/>
            <a:ext cx="4703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0059BD"/>
                </a:solidFill>
              </a:rPr>
              <a:t>ASEGURADO AL CENTRO EN EL ACCESO Y COBERTURA DE MEDICAMENTOS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06CA7B54-F5DA-44F5-96C8-A74F83BD065E}"/>
              </a:ext>
            </a:extLst>
          </p:cNvPr>
          <p:cNvSpPr txBox="1">
            <a:spLocks/>
          </p:cNvSpPr>
          <p:nvPr/>
        </p:nvSpPr>
        <p:spPr>
          <a:xfrm>
            <a:off x="423863" y="244421"/>
            <a:ext cx="11266210" cy="10401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ES" dirty="0">
                <a:solidFill>
                  <a:srgbClr val="264DF4"/>
                </a:solidFill>
              </a:rPr>
              <a:t>MODELO DE ATENCIÓN</a:t>
            </a:r>
          </a:p>
          <a:p>
            <a:pPr>
              <a:defRPr/>
            </a:pPr>
            <a:r>
              <a:rPr lang="es-PE" altLang="es-P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Caracterización de un nuevo paradigma en la prestación de salud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823B013-1758-4232-8153-F3ED84F3A832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Gráfico 24">
            <a:extLst>
              <a:ext uri="{FF2B5EF4-FFF2-40B4-BE49-F238E27FC236}">
                <a16:creationId xmlns:a16="http://schemas.microsoft.com/office/drawing/2014/main" id="{4F116C1F-9E81-44A2-B9FD-BAA4470C5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64124" y="3572046"/>
            <a:ext cx="4762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1A81D98-784C-4B2E-8C1D-4464B332D38B}"/>
              </a:ext>
            </a:extLst>
          </p:cNvPr>
          <p:cNvSpPr txBox="1"/>
          <p:nvPr/>
        </p:nvSpPr>
        <p:spPr>
          <a:xfrm>
            <a:off x="3509682" y="1664456"/>
            <a:ext cx="1721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PE" sz="3200" b="1" dirty="0">
                <a:solidFill>
                  <a:schemeClr val="bg1"/>
                </a:solidFill>
              </a:rPr>
              <a:t>AHORA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DDFEE7B-320C-465E-8722-E20B0A73AE50}"/>
              </a:ext>
            </a:extLst>
          </p:cNvPr>
          <p:cNvSpPr txBox="1"/>
          <p:nvPr/>
        </p:nvSpPr>
        <p:spPr>
          <a:xfrm>
            <a:off x="830249" y="1651875"/>
            <a:ext cx="1721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PE" sz="3200" b="1" dirty="0">
                <a:solidFill>
                  <a:schemeClr val="bg1"/>
                </a:solidFill>
              </a:rPr>
              <a:t>ANTES</a:t>
            </a:r>
          </a:p>
        </p:txBody>
      </p:sp>
    </p:spTree>
    <p:extLst>
      <p:ext uri="{BB962C8B-B14F-4D97-AF65-F5344CB8AC3E}">
        <p14:creationId xmlns:p14="http://schemas.microsoft.com/office/powerpoint/2010/main" val="2599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C7C77AA-D0B0-4ABA-8700-ADFF4BA4494E}"/>
              </a:ext>
            </a:extLst>
          </p:cNvPr>
          <p:cNvSpPr/>
          <p:nvPr/>
        </p:nvSpPr>
        <p:spPr>
          <a:xfrm>
            <a:off x="2610035" y="3355571"/>
            <a:ext cx="5507326" cy="405393"/>
          </a:xfrm>
          <a:prstGeom prst="round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C8215BF-6A9B-436A-9312-FD12A4D1C1FC}"/>
              </a:ext>
            </a:extLst>
          </p:cNvPr>
          <p:cNvSpPr/>
          <p:nvPr/>
        </p:nvSpPr>
        <p:spPr>
          <a:xfrm>
            <a:off x="2610035" y="4009220"/>
            <a:ext cx="5507327" cy="405393"/>
          </a:xfrm>
          <a:prstGeom prst="roundRect">
            <a:avLst/>
          </a:prstGeom>
          <a:solidFill>
            <a:srgbClr val="26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69DEC90-8D6D-430A-8579-EBBA1FF69395}"/>
              </a:ext>
            </a:extLst>
          </p:cNvPr>
          <p:cNvSpPr/>
          <p:nvPr/>
        </p:nvSpPr>
        <p:spPr>
          <a:xfrm>
            <a:off x="2610035" y="4643194"/>
            <a:ext cx="5077223" cy="405393"/>
          </a:xfrm>
          <a:prstGeom prst="roundRect">
            <a:avLst/>
          </a:prstGeom>
          <a:solidFill>
            <a:srgbClr val="02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216C70A-BA94-442A-BB6D-EBE8567E542C}"/>
              </a:ext>
            </a:extLst>
          </p:cNvPr>
          <p:cNvSpPr/>
          <p:nvPr/>
        </p:nvSpPr>
        <p:spPr>
          <a:xfrm>
            <a:off x="2610035" y="5346670"/>
            <a:ext cx="5550811" cy="405393"/>
          </a:xfrm>
          <a:prstGeom prst="roundRect">
            <a:avLst/>
          </a:prstGeom>
          <a:solidFill>
            <a:srgbClr val="006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DAC9FD4-AC87-4C21-8435-1585D0766880}"/>
              </a:ext>
            </a:extLst>
          </p:cNvPr>
          <p:cNvSpPr/>
          <p:nvPr/>
        </p:nvSpPr>
        <p:spPr>
          <a:xfrm>
            <a:off x="2610035" y="5979489"/>
            <a:ext cx="5157378" cy="405393"/>
          </a:xfrm>
          <a:prstGeom prst="roundRect">
            <a:avLst/>
          </a:prstGeom>
          <a:solidFill>
            <a:srgbClr val="BAC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D6EA604-6357-49BD-834E-48A321F7200B}"/>
              </a:ext>
            </a:extLst>
          </p:cNvPr>
          <p:cNvSpPr/>
          <p:nvPr/>
        </p:nvSpPr>
        <p:spPr>
          <a:xfrm>
            <a:off x="2610035" y="2701664"/>
            <a:ext cx="4437000" cy="405393"/>
          </a:xfrm>
          <a:prstGeom prst="roundRect">
            <a:avLst/>
          </a:prstGeom>
          <a:solidFill>
            <a:srgbClr val="BAC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Google Shape;168;p25">
            <a:extLst>
              <a:ext uri="{FF2B5EF4-FFF2-40B4-BE49-F238E27FC236}">
                <a16:creationId xmlns:a16="http://schemas.microsoft.com/office/drawing/2014/main" id="{317E4B84-C5EA-4E43-93D5-529DBF1EC0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36" y="184236"/>
            <a:ext cx="2016224" cy="58046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873D051-F7A7-4190-A57A-E144B7F3FDC1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24C73DB1-BA85-4014-9770-9426B01967B7}"/>
              </a:ext>
            </a:extLst>
          </p:cNvPr>
          <p:cNvSpPr txBox="1">
            <a:spLocks/>
          </p:cNvSpPr>
          <p:nvPr/>
        </p:nvSpPr>
        <p:spPr>
          <a:xfrm>
            <a:off x="405771" y="400050"/>
            <a:ext cx="10467276" cy="116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ES" dirty="0">
                <a:solidFill>
                  <a:srgbClr val="264DF4"/>
                </a:solidFill>
              </a:rPr>
              <a:t>GESTIÓN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IMPLEMENTACIÓN DE HISTORIA CLÍNICA ELECTRÓNICA</a:t>
            </a:r>
          </a:p>
          <a:p>
            <a:pPr>
              <a:defRPr/>
            </a:pPr>
            <a:endParaRPr lang="es-PE" dirty="0"/>
          </a:p>
        </p:txBody>
      </p:sp>
      <p:sp>
        <p:nvSpPr>
          <p:cNvPr id="17" name="3 Título">
            <a:extLst>
              <a:ext uri="{FF2B5EF4-FFF2-40B4-BE49-F238E27FC236}">
                <a16:creationId xmlns:a16="http://schemas.microsoft.com/office/drawing/2014/main" id="{8CC5C570-071B-465D-B5E0-415D440B6321}"/>
              </a:ext>
            </a:extLst>
          </p:cNvPr>
          <p:cNvSpPr txBox="1">
            <a:spLocks/>
          </p:cNvSpPr>
          <p:nvPr/>
        </p:nvSpPr>
        <p:spPr>
          <a:xfrm>
            <a:off x="2337451" y="1389567"/>
            <a:ext cx="7177392" cy="65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500" b="1" dirty="0">
                <a:solidFill>
                  <a:srgbClr val="264DF4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Mejoras prestacionales por sistematización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E3FD27A-490D-4132-8C1D-75DB23585DB5}"/>
              </a:ext>
            </a:extLst>
          </p:cNvPr>
          <p:cNvSpPr/>
          <p:nvPr/>
        </p:nvSpPr>
        <p:spPr bwMode="auto">
          <a:xfrm flipV="1">
            <a:off x="1567035" y="1856264"/>
            <a:ext cx="708118" cy="45719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46BAEEC1-7AB3-4AB2-8288-9086CFB12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114" y="2913845"/>
            <a:ext cx="1695450" cy="109537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C2BFD7B-552B-4B69-AD12-CA952C748DA8}"/>
              </a:ext>
            </a:extLst>
          </p:cNvPr>
          <p:cNvSpPr txBox="1"/>
          <p:nvPr/>
        </p:nvSpPr>
        <p:spPr>
          <a:xfrm>
            <a:off x="683275" y="4845126"/>
            <a:ext cx="146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ln w="0"/>
                <a:solidFill>
                  <a:srgbClr val="404040"/>
                </a:solidFill>
              </a:rPr>
              <a:t>Centrada en</a:t>
            </a:r>
          </a:p>
          <a:p>
            <a:pPr algn="ctr"/>
            <a:r>
              <a:rPr lang="es-ES" sz="1800" dirty="0">
                <a:ln w="0"/>
                <a:solidFill>
                  <a:srgbClr val="404040"/>
                </a:solidFill>
              </a:rPr>
              <a:t>el Asegurado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1A90B2-A3FA-4C19-A1A8-5233934ECD2E}"/>
              </a:ext>
            </a:extLst>
          </p:cNvPr>
          <p:cNvSpPr txBox="1"/>
          <p:nvPr/>
        </p:nvSpPr>
        <p:spPr>
          <a:xfrm>
            <a:off x="405771" y="4203318"/>
            <a:ext cx="199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n w="0"/>
                <a:solidFill>
                  <a:srgbClr val="0055B8"/>
                </a:solidFill>
              </a:rPr>
              <a:t>HISTORIA CLÍNICA ELECTRÓNICA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E66FA67-C376-4377-8979-AA3704C13875}"/>
              </a:ext>
            </a:extLst>
          </p:cNvPr>
          <p:cNvSpPr txBox="1"/>
          <p:nvPr/>
        </p:nvSpPr>
        <p:spPr>
          <a:xfrm>
            <a:off x="2774471" y="2729179"/>
            <a:ext cx="377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Calibri" panose="020F0502020204030204" pitchFamily="34" charset="0"/>
              </a:rPr>
              <a:t> Historia Clínica </a:t>
            </a:r>
            <a:r>
              <a:rPr lang="es-PE" b="1" dirty="0">
                <a:solidFill>
                  <a:schemeClr val="bg1"/>
                </a:solidFill>
                <a:latin typeface="Calibri" panose="020F0502020204030204" pitchFamily="34" charset="0"/>
              </a:rPr>
              <a:t>Única </a:t>
            </a:r>
            <a:r>
              <a:rPr lang="es-PE" dirty="0">
                <a:solidFill>
                  <a:schemeClr val="bg1"/>
                </a:solidFill>
                <a:latin typeface="Calibri" panose="020F0502020204030204" pitchFamily="34" charset="0"/>
              </a:rPr>
              <a:t>a Nivel Nacional</a:t>
            </a:r>
            <a:endParaRPr lang="es-PE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52F27D3B-6927-461A-AA8B-E02CE5D413E6}"/>
              </a:ext>
            </a:extLst>
          </p:cNvPr>
          <p:cNvSpPr txBox="1"/>
          <p:nvPr/>
        </p:nvSpPr>
        <p:spPr>
          <a:xfrm>
            <a:off x="2774471" y="3356008"/>
            <a:ext cx="517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Calibri" panose="020F0502020204030204" pitchFamily="34" charset="0"/>
              </a:rPr>
              <a:t> Información Centralizada para la Toma de Decisiones</a:t>
            </a:r>
            <a:endParaRPr lang="es-PE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B6AFAC6-0947-4813-92F5-67BECAB78626}"/>
              </a:ext>
            </a:extLst>
          </p:cNvPr>
          <p:cNvSpPr txBox="1"/>
          <p:nvPr/>
        </p:nvSpPr>
        <p:spPr>
          <a:xfrm>
            <a:off x="2748921" y="4011066"/>
            <a:ext cx="520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PE" dirty="0">
                <a:solidFill>
                  <a:schemeClr val="bg1"/>
                </a:solidFill>
                <a:latin typeface="Calibri" panose="020F0502020204030204" pitchFamily="34" charset="0"/>
              </a:rPr>
              <a:t>Mejora en los tiempos de atención a los asegurados</a:t>
            </a:r>
          </a:p>
          <a:p>
            <a:endParaRPr lang="es-PE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F72F4AC-B981-4571-9359-8E1C69A0FE49}"/>
              </a:ext>
            </a:extLst>
          </p:cNvPr>
          <p:cNvSpPr txBox="1"/>
          <p:nvPr/>
        </p:nvSpPr>
        <p:spPr>
          <a:xfrm>
            <a:off x="2774471" y="4682199"/>
            <a:ext cx="464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Gestión del stock de medicamentos por IPRESS</a:t>
            </a:r>
            <a:endParaRPr lang="es-PE" b="1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45FD09C-845B-4B64-A07B-B1D0C34BB480}"/>
              </a:ext>
            </a:extLst>
          </p:cNvPr>
          <p:cNvSpPr txBox="1"/>
          <p:nvPr/>
        </p:nvSpPr>
        <p:spPr>
          <a:xfrm>
            <a:off x="2774471" y="5382731"/>
            <a:ext cx="570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Estimación de necesidades basados en consumo real</a:t>
            </a:r>
            <a:endParaRPr lang="es-PE" b="1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1E47B162-314B-4B42-A92B-C8D04750734E}"/>
              </a:ext>
            </a:extLst>
          </p:cNvPr>
          <p:cNvSpPr txBox="1"/>
          <p:nvPr/>
        </p:nvSpPr>
        <p:spPr>
          <a:xfrm>
            <a:off x="2774471" y="6004481"/>
            <a:ext cx="515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Calibri" panose="020F0502020204030204" pitchFamily="34" charset="0"/>
              </a:rPr>
              <a:t>Auditoría y control de medicamentos, entre otros</a:t>
            </a:r>
            <a:endParaRPr lang="es-PE" dirty="0"/>
          </a:p>
        </p:txBody>
      </p:sp>
      <p:pic>
        <p:nvPicPr>
          <p:cNvPr id="71" name="Imagen 15">
            <a:extLst>
              <a:ext uri="{FF2B5EF4-FFF2-40B4-BE49-F238E27FC236}">
                <a16:creationId xmlns:a16="http://schemas.microsoft.com/office/drawing/2014/main" id="{0DAF4F46-F623-4440-A9D1-C766C7EAF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ángulo 72">
            <a:extLst>
              <a:ext uri="{FF2B5EF4-FFF2-40B4-BE49-F238E27FC236}">
                <a16:creationId xmlns:a16="http://schemas.microsoft.com/office/drawing/2014/main" id="{DDC9BC1A-BFDF-4FC7-BBA9-F0FA5D18650D}"/>
              </a:ext>
            </a:extLst>
          </p:cNvPr>
          <p:cNvSpPr/>
          <p:nvPr/>
        </p:nvSpPr>
        <p:spPr bwMode="auto">
          <a:xfrm flipV="1">
            <a:off x="9514843" y="1860181"/>
            <a:ext cx="708118" cy="45719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8;p25">
            <a:extLst>
              <a:ext uri="{FF2B5EF4-FFF2-40B4-BE49-F238E27FC236}">
                <a16:creationId xmlns:a16="http://schemas.microsoft.com/office/drawing/2014/main" id="{99E7547B-16B5-4996-B214-6B812AAEDD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512" y="69936"/>
            <a:ext cx="2016224" cy="5804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4">
            <a:extLst>
              <a:ext uri="{FF2B5EF4-FFF2-40B4-BE49-F238E27FC236}">
                <a16:creationId xmlns:a16="http://schemas.microsoft.com/office/drawing/2014/main" id="{D3B68DEF-2991-41F1-88D4-FD4D5FCBAE42}"/>
              </a:ext>
            </a:extLst>
          </p:cNvPr>
          <p:cNvSpPr/>
          <p:nvPr/>
        </p:nvSpPr>
        <p:spPr>
          <a:xfrm>
            <a:off x="605006" y="1388712"/>
            <a:ext cx="10269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Reducción en los plazos de las fases de los Actos preparatorios reflejándose en una mayor ejecución del Plan Anual de Contrataciones y en un incremento de la cantidad de procedimientos de selección convocados. </a:t>
            </a:r>
            <a:endParaRPr lang="es-PE" sz="16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DF8B836-CC0A-4ED2-8C3E-C028CCD5470A}"/>
              </a:ext>
            </a:extLst>
          </p:cNvPr>
          <p:cNvSpPr/>
          <p:nvPr/>
        </p:nvSpPr>
        <p:spPr>
          <a:xfrm>
            <a:off x="0" y="3381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779791F1-88FA-4AC7-9206-328A9C0AF899}"/>
              </a:ext>
            </a:extLst>
          </p:cNvPr>
          <p:cNvSpPr txBox="1">
            <a:spLocks/>
          </p:cNvSpPr>
          <p:nvPr/>
        </p:nvSpPr>
        <p:spPr>
          <a:xfrm>
            <a:off x="345141" y="285750"/>
            <a:ext cx="10671202" cy="116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ES" dirty="0">
                <a:solidFill>
                  <a:srgbClr val="264DF4"/>
                </a:solidFill>
              </a:rPr>
              <a:t>GESTIÓN </a:t>
            </a:r>
          </a:p>
          <a:p>
            <a:pPr>
              <a:defRPr/>
            </a:pP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MEJORA DEL PROCESO DE COMPRA DE BIENES ESTRATÉGICOS</a:t>
            </a:r>
          </a:p>
          <a:p>
            <a:pPr>
              <a:defRPr/>
            </a:pPr>
            <a:endParaRPr lang="es-PE" dirty="0"/>
          </a:p>
        </p:txBody>
      </p:sp>
      <p:pic>
        <p:nvPicPr>
          <p:cNvPr id="35" name="Imagen 15">
            <a:extLst>
              <a:ext uri="{FF2B5EF4-FFF2-40B4-BE49-F238E27FC236}">
                <a16:creationId xmlns:a16="http://schemas.microsoft.com/office/drawing/2014/main" id="{F9070513-10AF-45B3-B27B-BEE22F0BA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21442"/>
              </p:ext>
            </p:extLst>
          </p:nvPr>
        </p:nvGraphicFramePr>
        <p:xfrm>
          <a:off x="566122" y="2190872"/>
          <a:ext cx="10981988" cy="428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1816493" y="6365756"/>
            <a:ext cx="1457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PE" sz="1400" b="1" dirty="0">
                <a:solidFill>
                  <a:srgbClr val="264DF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Total 185 días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403355" y="6365756"/>
            <a:ext cx="1343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PE" sz="1400" b="1" dirty="0">
                <a:solidFill>
                  <a:srgbClr val="264DF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Total 34 días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918627" y="6362951"/>
            <a:ext cx="1343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PE" sz="1400" b="1" dirty="0">
                <a:solidFill>
                  <a:srgbClr val="264DF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Total 24 días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C2BFD7B-552B-4B69-AD12-CA952C748DA8}"/>
              </a:ext>
            </a:extLst>
          </p:cNvPr>
          <p:cNvSpPr txBox="1"/>
          <p:nvPr/>
        </p:nvSpPr>
        <p:spPr>
          <a:xfrm>
            <a:off x="5612524" y="2512706"/>
            <a:ext cx="288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Reducción de plazos:</a:t>
            </a:r>
          </a:p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400" b="1" dirty="0">
                <a:solidFill>
                  <a:srgbClr val="264D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185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días a </a:t>
            </a:r>
            <a:r>
              <a:rPr lang="es-ES" sz="2400" b="1" dirty="0">
                <a:solidFill>
                  <a:srgbClr val="264D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días</a:t>
            </a:r>
          </a:p>
        </p:txBody>
      </p:sp>
    </p:spTree>
    <p:extLst>
      <p:ext uri="{BB962C8B-B14F-4D97-AF65-F5344CB8AC3E}">
        <p14:creationId xmlns:p14="http://schemas.microsoft.com/office/powerpoint/2010/main" val="26823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5">
            <a:extLst>
              <a:ext uri="{FF2B5EF4-FFF2-40B4-BE49-F238E27FC236}">
                <a16:creationId xmlns:a16="http://schemas.microsoft.com/office/drawing/2014/main" id="{060408DF-8161-490A-9360-6F61327E6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id="{3D2E6C4B-6342-479B-8885-1FC29154E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724853"/>
              </p:ext>
            </p:extLst>
          </p:nvPr>
        </p:nvGraphicFramePr>
        <p:xfrm>
          <a:off x="304800" y="1827167"/>
          <a:ext cx="11201399" cy="454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D78D510-F5EA-48B3-AB43-D6A5C7A30932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5773682-EBB6-4887-A141-359C09EBDFAB}"/>
              </a:ext>
            </a:extLst>
          </p:cNvPr>
          <p:cNvSpPr txBox="1">
            <a:spLocks/>
          </p:cNvSpPr>
          <p:nvPr/>
        </p:nvSpPr>
        <p:spPr>
          <a:xfrm>
            <a:off x="398127" y="400050"/>
            <a:ext cx="10718800" cy="116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ES" dirty="0">
                <a:solidFill>
                  <a:srgbClr val="264DF4"/>
                </a:solidFill>
              </a:rPr>
              <a:t>GESTIÓN</a:t>
            </a:r>
          </a:p>
          <a:p>
            <a:pPr>
              <a:defRPr/>
            </a:pP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CONSUMO ANUAL DE PRODUCTOS FARMACÉUTICOS: ESSALUD AÑOS 2005 – 2019</a:t>
            </a:r>
          </a:p>
          <a:p>
            <a:pPr>
              <a:defRPr/>
            </a:pP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MILLONES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434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8581626-769F-46AB-932C-00090ACE72DC}"/>
              </a:ext>
            </a:extLst>
          </p:cNvPr>
          <p:cNvSpPr/>
          <p:nvPr/>
        </p:nvSpPr>
        <p:spPr>
          <a:xfrm>
            <a:off x="0" y="452438"/>
            <a:ext cx="304800" cy="679450"/>
          </a:xfrm>
          <a:prstGeom prst="rect">
            <a:avLst/>
          </a:prstGeom>
          <a:solidFill>
            <a:srgbClr val="264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03C6C12F-0C40-4B41-85C2-C1F179DD90A4}"/>
              </a:ext>
            </a:extLst>
          </p:cNvPr>
          <p:cNvSpPr txBox="1">
            <a:spLocks/>
          </p:cNvSpPr>
          <p:nvPr/>
        </p:nvSpPr>
        <p:spPr>
          <a:xfrm>
            <a:off x="448142" y="357188"/>
            <a:ext cx="11308429" cy="8699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s-ES" dirty="0">
                <a:solidFill>
                  <a:srgbClr val="264DF4"/>
                </a:solidFill>
              </a:rPr>
              <a:t>GESTIÓN</a:t>
            </a:r>
          </a:p>
          <a:p>
            <a:pPr>
              <a:defRPr/>
            </a:pP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IMPLEMENTACIÓN DE LAS EVALUACIONES DE TECNOLOGÍAS SANITARIAS EN LA TOMA DE DECISIONES</a:t>
            </a:r>
          </a:p>
        </p:txBody>
      </p:sp>
      <p:pic>
        <p:nvPicPr>
          <p:cNvPr id="5" name="Imagen 57">
            <a:extLst>
              <a:ext uri="{FF2B5EF4-FFF2-40B4-BE49-F238E27FC236}">
                <a16:creationId xmlns:a16="http://schemas.microsoft.com/office/drawing/2014/main" id="{0DCE6731-B9A5-42BD-A7F3-F6DAFBF84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38" y="6373813"/>
            <a:ext cx="1208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811212" y="2645227"/>
            <a:ext cx="3384323" cy="2439761"/>
            <a:chOff x="817563" y="2732313"/>
            <a:chExt cx="3384323" cy="2439761"/>
          </a:xfrm>
        </p:grpSpPr>
        <p:sp>
          <p:nvSpPr>
            <p:cNvPr id="2" name="Rectángulo redondeado 25">
              <a:extLst>
                <a:ext uri="{FF2B5EF4-FFF2-40B4-BE49-F238E27FC236}">
                  <a16:creationId xmlns:a16="http://schemas.microsoft.com/office/drawing/2014/main" id="{4A0E62AE-C898-4EDB-8149-CFA6E4802F86}"/>
                </a:ext>
              </a:extLst>
            </p:cNvPr>
            <p:cNvSpPr/>
            <p:nvPr/>
          </p:nvSpPr>
          <p:spPr bwMode="auto">
            <a:xfrm>
              <a:off x="817563" y="2732313"/>
              <a:ext cx="3384323" cy="2439761"/>
            </a:xfrm>
            <a:prstGeom prst="roundRect">
              <a:avLst>
                <a:gd name="adj" fmla="val 7610"/>
              </a:avLst>
            </a:prstGeom>
            <a:solidFill>
              <a:srgbClr val="BACD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CuadroTexto 72">
              <a:extLst>
                <a:ext uri="{FF2B5EF4-FFF2-40B4-BE49-F238E27FC236}">
                  <a16:creationId xmlns:a16="http://schemas.microsoft.com/office/drawing/2014/main" id="{4297DD58-D590-47A2-9962-A8C4FEBB8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450" y="3075030"/>
              <a:ext cx="2996293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s-PE" altLang="es-PE" sz="2000" b="1" dirty="0">
                  <a:solidFill>
                    <a:schemeClr val="bg1"/>
                  </a:solidFill>
                </a:rPr>
                <a:t>Evaluaciones de tecnologías sanitarias para la toma de decisiones de aprobación de uso de productos farmacéuticos u otra tecnología sanitaria.</a:t>
              </a:r>
            </a:p>
          </p:txBody>
        </p:sp>
      </p:grp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34A4515-A1D8-4D48-BAB0-F55A69605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59258"/>
              </p:ext>
            </p:extLst>
          </p:nvPr>
        </p:nvGraphicFramePr>
        <p:xfrm>
          <a:off x="5027612" y="1658335"/>
          <a:ext cx="5472221" cy="4413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858">
                  <a:extLst>
                    <a:ext uri="{9D8B030D-6E8A-4147-A177-3AD203B41FA5}">
                      <a16:colId xmlns:a16="http://schemas.microsoft.com/office/drawing/2014/main" val="2821793402"/>
                    </a:ext>
                  </a:extLst>
                </a:gridCol>
                <a:gridCol w="1125496">
                  <a:extLst>
                    <a:ext uri="{9D8B030D-6E8A-4147-A177-3AD203B41FA5}">
                      <a16:colId xmlns:a16="http://schemas.microsoft.com/office/drawing/2014/main" val="2665939947"/>
                    </a:ext>
                  </a:extLst>
                </a:gridCol>
                <a:gridCol w="1335867">
                  <a:extLst>
                    <a:ext uri="{9D8B030D-6E8A-4147-A177-3AD203B41FA5}">
                      <a16:colId xmlns:a16="http://schemas.microsoft.com/office/drawing/2014/main" val="3846737957"/>
                    </a:ext>
                  </a:extLst>
                </a:gridCol>
              </a:tblGrid>
              <a:tr h="396174"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</a:p>
                  </a:txBody>
                  <a:tcPr marL="91437" marR="91437" marT="45712" marB="45712" anchor="ctr">
                    <a:solidFill>
                      <a:srgbClr val="264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2018</a:t>
                      </a:r>
                    </a:p>
                  </a:txBody>
                  <a:tcPr marL="91437" marR="91437" marT="45712" marB="45712" anchor="ctr">
                    <a:solidFill>
                      <a:srgbClr val="264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37" marR="91437" marT="45712" marB="45712" anchor="ctr">
                    <a:solidFill>
                      <a:srgbClr val="264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51084"/>
                  </a:ext>
                </a:extLst>
              </a:tr>
              <a:tr h="715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N° de pacientes que acceden a medicamentos nuevos por año. 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1638 </a:t>
                      </a:r>
                    </a:p>
                    <a:p>
                      <a:pPr 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pacientes anuales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1664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pacientes anuales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97025"/>
                  </a:ext>
                </a:extLst>
              </a:tr>
              <a:tr h="731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Gasto en medicamentos nuevos por año (fuera de PFE).</a:t>
                      </a:r>
                    </a:p>
                  </a:txBody>
                  <a:tcPr marL="91437" marR="91437" marT="45712" marB="45712" anchor="ctr">
                    <a:solidFill>
                      <a:srgbClr val="5BD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53.65 </a:t>
                      </a:r>
                    </a:p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millones de soles.</a:t>
                      </a:r>
                    </a:p>
                  </a:txBody>
                  <a:tcPr marL="91437" marR="91437" marT="45712" marB="45712" anchor="ctr">
                    <a:solidFill>
                      <a:srgbClr val="5BD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66.06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millones de soles.</a:t>
                      </a:r>
                    </a:p>
                  </a:txBody>
                  <a:tcPr marL="91437" marR="91437" marT="45712" marB="45712" anchor="ctr">
                    <a:solidFill>
                      <a:srgbClr val="5B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71935"/>
                  </a:ext>
                </a:extLst>
              </a:tr>
              <a:tr h="942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Gasto en medicamentos nuevos por cada paciente autorizado.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32,755.28 soles por paciente.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45,124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soles</a:t>
                      </a:r>
                      <a:r>
                        <a:rPr lang="es-PE" sz="140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por paciente</a:t>
                      </a: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48156"/>
                  </a:ext>
                </a:extLst>
              </a:tr>
              <a:tr h="823544">
                <a:tc>
                  <a:txBody>
                    <a:bodyPr/>
                    <a:lstStyle/>
                    <a:p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Tiempo promedio de respuesta de una solicitud de una nueva tecnología sanitaria por paciente.</a:t>
                      </a:r>
                    </a:p>
                  </a:txBody>
                  <a:tcPr marL="91437" marR="91437" marT="45712" marB="45712" anchor="ctr">
                    <a:solidFill>
                      <a:srgbClr val="5BD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P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días</a:t>
                      </a:r>
                    </a:p>
                    <a:p>
                      <a:pPr algn="ctr"/>
                      <a:endParaRPr lang="es-PE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2" marB="45712" anchor="ctr">
                    <a:solidFill>
                      <a:srgbClr val="5BD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días</a:t>
                      </a:r>
                    </a:p>
                  </a:txBody>
                  <a:tcPr marL="91437" marR="91437" marT="45712" marB="45712" anchor="ctr">
                    <a:solidFill>
                      <a:srgbClr val="5B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970950"/>
                  </a:ext>
                </a:extLst>
              </a:tr>
              <a:tr h="788539">
                <a:tc>
                  <a:txBody>
                    <a:bodyPr/>
                    <a:lstStyle/>
                    <a:p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Número de documentos de decisión publicados y de acceso libre (tecnologías sanitarias).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1437" marR="91437" marT="45712" marB="45712" anchor="ctr">
                    <a:solidFill>
                      <a:srgbClr val="00B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75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9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25289</TotalTime>
  <Words>1673</Words>
  <Application>Microsoft Office PowerPoint</Application>
  <PresentationFormat>Panorámica</PresentationFormat>
  <Paragraphs>334</Paragraphs>
  <Slides>23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Tahoma</vt:lpstr>
      <vt:lpstr>Wingdings</vt:lpstr>
      <vt:lpstr>1_Office Theme</vt:lpstr>
      <vt:lpstr>Chart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SketchBubble.com</dc:creator>
  <cp:lastModifiedBy>Alvarado Perez Susan Stephanie</cp:lastModifiedBy>
  <cp:revision>1032</cp:revision>
  <cp:lastPrinted>2020-08-06T22:46:29Z</cp:lastPrinted>
  <dcterms:created xsi:type="dcterms:W3CDTF">2013-10-09T19:52:03Z</dcterms:created>
  <dcterms:modified xsi:type="dcterms:W3CDTF">2020-08-06T22:50:20Z</dcterms:modified>
</cp:coreProperties>
</file>